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425" r:id="rId4"/>
    <p:sldId id="430" r:id="rId5"/>
    <p:sldId id="262" r:id="rId6"/>
    <p:sldId id="264" r:id="rId7"/>
    <p:sldId id="399" r:id="rId8"/>
    <p:sldId id="462" r:id="rId9"/>
    <p:sldId id="463" r:id="rId10"/>
    <p:sldId id="464" r:id="rId11"/>
    <p:sldId id="465" r:id="rId12"/>
    <p:sldId id="461" r:id="rId13"/>
    <p:sldId id="400" r:id="rId14"/>
    <p:sldId id="431" r:id="rId15"/>
    <p:sldId id="457" r:id="rId16"/>
    <p:sldId id="466" r:id="rId17"/>
    <p:sldId id="401" r:id="rId18"/>
    <p:sldId id="402" r:id="rId19"/>
    <p:sldId id="403" r:id="rId20"/>
    <p:sldId id="397" r:id="rId21"/>
    <p:sldId id="398" r:id="rId22"/>
    <p:sldId id="374" r:id="rId23"/>
    <p:sldId id="380" r:id="rId24"/>
    <p:sldId id="376" r:id="rId25"/>
    <p:sldId id="384" r:id="rId26"/>
    <p:sldId id="379" r:id="rId27"/>
    <p:sldId id="381" r:id="rId28"/>
    <p:sldId id="382" r:id="rId29"/>
    <p:sldId id="339" r:id="rId30"/>
    <p:sldId id="385" r:id="rId31"/>
    <p:sldId id="383" r:id="rId32"/>
    <p:sldId id="386" r:id="rId33"/>
    <p:sldId id="268" r:id="rId34"/>
    <p:sldId id="390" r:id="rId35"/>
    <p:sldId id="392" r:id="rId36"/>
    <p:sldId id="387" r:id="rId37"/>
    <p:sldId id="396" r:id="rId38"/>
    <p:sldId id="422" r:id="rId39"/>
    <p:sldId id="407" r:id="rId40"/>
    <p:sldId id="408" r:id="rId41"/>
    <p:sldId id="421" r:id="rId42"/>
    <p:sldId id="423" r:id="rId43"/>
    <p:sldId id="467" r:id="rId44"/>
    <p:sldId id="404" r:id="rId45"/>
    <p:sldId id="391" r:id="rId46"/>
    <p:sldId id="395" r:id="rId47"/>
    <p:sldId id="437" r:id="rId48"/>
    <p:sldId id="438" r:id="rId49"/>
    <p:sldId id="439" r:id="rId50"/>
    <p:sldId id="440" r:id="rId51"/>
    <p:sldId id="441" r:id="rId52"/>
    <p:sldId id="460" r:id="rId53"/>
    <p:sldId id="389" r:id="rId54"/>
    <p:sldId id="412" r:id="rId55"/>
    <p:sldId id="417" r:id="rId56"/>
    <p:sldId id="418" r:id="rId57"/>
    <p:sldId id="419" r:id="rId58"/>
    <p:sldId id="420" r:id="rId59"/>
    <p:sldId id="468" r:id="rId60"/>
    <p:sldId id="432" r:id="rId61"/>
    <p:sldId id="433" r:id="rId62"/>
    <p:sldId id="434" r:id="rId63"/>
    <p:sldId id="409" r:id="rId64"/>
    <p:sldId id="413" r:id="rId65"/>
    <p:sldId id="388" r:id="rId66"/>
    <p:sldId id="406" r:id="rId67"/>
    <p:sldId id="410" r:id="rId68"/>
    <p:sldId id="414" r:id="rId69"/>
    <p:sldId id="436" r:id="rId70"/>
    <p:sldId id="442" r:id="rId71"/>
    <p:sldId id="443" r:id="rId72"/>
    <p:sldId id="435" r:id="rId73"/>
    <p:sldId id="453" r:id="rId74"/>
    <p:sldId id="454" r:id="rId75"/>
    <p:sldId id="451" r:id="rId76"/>
    <p:sldId id="456" r:id="rId77"/>
    <p:sldId id="450" r:id="rId78"/>
    <p:sldId id="452" r:id="rId79"/>
    <p:sldId id="449" r:id="rId80"/>
    <p:sldId id="415" r:id="rId81"/>
    <p:sldId id="411" r:id="rId82"/>
    <p:sldId id="416" r:id="rId83"/>
    <p:sldId id="318" r:id="rId84"/>
    <p:sldId id="426" r:id="rId85"/>
    <p:sldId id="428" r:id="rId86"/>
    <p:sldId id="427" r:id="rId87"/>
    <p:sldId id="458" r:id="rId88"/>
    <p:sldId id="459" r:id="rId89"/>
    <p:sldId id="429" r:id="rId90"/>
    <p:sldId id="444" r:id="rId91"/>
    <p:sldId id="445" r:id="rId92"/>
    <p:sldId id="446" r:id="rId93"/>
    <p:sldId id="447" r:id="rId94"/>
    <p:sldId id="448" r:id="rId95"/>
    <p:sldId id="321" r:id="rId9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94660"/>
  </p:normalViewPr>
  <p:slideViewPr>
    <p:cSldViewPr snapToGrid="0">
      <p:cViewPr varScale="1">
        <p:scale>
          <a:sx n="114" d="100"/>
          <a:sy n="114" d="100"/>
        </p:scale>
        <p:origin x="45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FC8FF-BC79-41E2-AF70-9458309581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4005A7-6314-471C-A98F-505912E089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ABE0D5-CD5E-4ABC-9005-61FAFAD4D86D}"/>
              </a:ext>
            </a:extLst>
          </p:cNvPr>
          <p:cNvSpPr>
            <a:spLocks noGrp="1"/>
          </p:cNvSpPr>
          <p:nvPr>
            <p:ph type="dt" sz="half" idx="10"/>
          </p:nvPr>
        </p:nvSpPr>
        <p:spPr/>
        <p:txBody>
          <a:bodyPr/>
          <a:lstStyle/>
          <a:p>
            <a:fld id="{6711FFEB-79DB-4864-8EAF-9BBE3442E3FE}" type="datetimeFigureOut">
              <a:rPr lang="en-US" smtClean="0"/>
              <a:t>10/16/2023</a:t>
            </a:fld>
            <a:endParaRPr lang="en-US"/>
          </a:p>
        </p:txBody>
      </p:sp>
      <p:sp>
        <p:nvSpPr>
          <p:cNvPr id="5" name="Footer Placeholder 4">
            <a:extLst>
              <a:ext uri="{FF2B5EF4-FFF2-40B4-BE49-F238E27FC236}">
                <a16:creationId xmlns:a16="http://schemas.microsoft.com/office/drawing/2014/main" id="{3FD9BCD5-7B6A-4F68-BE3D-C05862CB52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A0A00A-D07A-40EF-A3B7-16C6716BC037}"/>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290683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EF7AF-D889-4583-B3F2-BE476CCCAF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7FDC61-8C1F-49F0-B3D3-C966F1306D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05E451-A006-423C-AD06-A8EE53BCF69C}"/>
              </a:ext>
            </a:extLst>
          </p:cNvPr>
          <p:cNvSpPr>
            <a:spLocks noGrp="1"/>
          </p:cNvSpPr>
          <p:nvPr>
            <p:ph type="dt" sz="half" idx="10"/>
          </p:nvPr>
        </p:nvSpPr>
        <p:spPr/>
        <p:txBody>
          <a:bodyPr/>
          <a:lstStyle/>
          <a:p>
            <a:fld id="{6711FFEB-79DB-4864-8EAF-9BBE3442E3FE}" type="datetimeFigureOut">
              <a:rPr lang="en-US" smtClean="0"/>
              <a:t>10/16/2023</a:t>
            </a:fld>
            <a:endParaRPr lang="en-US"/>
          </a:p>
        </p:txBody>
      </p:sp>
      <p:sp>
        <p:nvSpPr>
          <p:cNvPr id="5" name="Footer Placeholder 4">
            <a:extLst>
              <a:ext uri="{FF2B5EF4-FFF2-40B4-BE49-F238E27FC236}">
                <a16:creationId xmlns:a16="http://schemas.microsoft.com/office/drawing/2014/main" id="{A70DE2A4-FE88-4B3C-8ABD-D3151F2338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041BDA-435C-4B6F-BCBE-91285BD651A9}"/>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2067223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5C157A-9BF8-4F88-8D95-CF1F622531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27B6DE-F5BF-44CD-BB23-7BAF8D0309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66F2A-6B84-4D87-A85B-1B5F0E106FB6}"/>
              </a:ext>
            </a:extLst>
          </p:cNvPr>
          <p:cNvSpPr>
            <a:spLocks noGrp="1"/>
          </p:cNvSpPr>
          <p:nvPr>
            <p:ph type="dt" sz="half" idx="10"/>
          </p:nvPr>
        </p:nvSpPr>
        <p:spPr/>
        <p:txBody>
          <a:bodyPr/>
          <a:lstStyle/>
          <a:p>
            <a:fld id="{6711FFEB-79DB-4864-8EAF-9BBE3442E3FE}" type="datetimeFigureOut">
              <a:rPr lang="en-US" smtClean="0"/>
              <a:t>10/16/2023</a:t>
            </a:fld>
            <a:endParaRPr lang="en-US"/>
          </a:p>
        </p:txBody>
      </p:sp>
      <p:sp>
        <p:nvSpPr>
          <p:cNvPr id="5" name="Footer Placeholder 4">
            <a:extLst>
              <a:ext uri="{FF2B5EF4-FFF2-40B4-BE49-F238E27FC236}">
                <a16:creationId xmlns:a16="http://schemas.microsoft.com/office/drawing/2014/main" id="{2C090968-7717-410C-BB0F-FF7FA99D12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DB6EF-B560-4B8C-AFEA-7201273C9589}"/>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198526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2CCFF-B062-4CD5-9846-E5FB0010F5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5ABE44-BC70-4D4A-ACA0-D49A5E2810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6B53B4-08E2-489A-9805-D30D2A495A10}"/>
              </a:ext>
            </a:extLst>
          </p:cNvPr>
          <p:cNvSpPr>
            <a:spLocks noGrp="1"/>
          </p:cNvSpPr>
          <p:nvPr>
            <p:ph type="dt" sz="half" idx="10"/>
          </p:nvPr>
        </p:nvSpPr>
        <p:spPr/>
        <p:txBody>
          <a:bodyPr/>
          <a:lstStyle/>
          <a:p>
            <a:fld id="{6711FFEB-79DB-4864-8EAF-9BBE3442E3FE}" type="datetimeFigureOut">
              <a:rPr lang="en-US" smtClean="0"/>
              <a:t>10/16/2023</a:t>
            </a:fld>
            <a:endParaRPr lang="en-US"/>
          </a:p>
        </p:txBody>
      </p:sp>
      <p:sp>
        <p:nvSpPr>
          <p:cNvPr id="5" name="Footer Placeholder 4">
            <a:extLst>
              <a:ext uri="{FF2B5EF4-FFF2-40B4-BE49-F238E27FC236}">
                <a16:creationId xmlns:a16="http://schemas.microsoft.com/office/drawing/2014/main" id="{92E99A75-60E5-4008-91D6-F445883AF0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1E98C1-382E-4CA5-A72B-120C35913A30}"/>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3080738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ADF1F-CC2F-4113-8316-4B331F4BB1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1AD8DD-2D4A-4559-A459-92EF9D5764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CD27C9-29E6-47F6-8DC1-AC53484E4AC3}"/>
              </a:ext>
            </a:extLst>
          </p:cNvPr>
          <p:cNvSpPr>
            <a:spLocks noGrp="1"/>
          </p:cNvSpPr>
          <p:nvPr>
            <p:ph type="dt" sz="half" idx="10"/>
          </p:nvPr>
        </p:nvSpPr>
        <p:spPr/>
        <p:txBody>
          <a:bodyPr/>
          <a:lstStyle/>
          <a:p>
            <a:fld id="{6711FFEB-79DB-4864-8EAF-9BBE3442E3FE}" type="datetimeFigureOut">
              <a:rPr lang="en-US" smtClean="0"/>
              <a:t>10/16/2023</a:t>
            </a:fld>
            <a:endParaRPr lang="en-US"/>
          </a:p>
        </p:txBody>
      </p:sp>
      <p:sp>
        <p:nvSpPr>
          <p:cNvPr id="5" name="Footer Placeholder 4">
            <a:extLst>
              <a:ext uri="{FF2B5EF4-FFF2-40B4-BE49-F238E27FC236}">
                <a16:creationId xmlns:a16="http://schemas.microsoft.com/office/drawing/2014/main" id="{93D1456C-97B3-4953-9F30-6FDCA2F688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1FB72-34E0-41B0-91C3-DD55FAC5D5DE}"/>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1839714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604AB-AE36-4ACA-89D2-BA65429EFC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BE30C7-FCDD-444D-B879-098C9E56F5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00FBB0-0E45-4B05-9FF6-FFE97FD415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448331-02C5-4A74-8CEE-64870DE56AC6}"/>
              </a:ext>
            </a:extLst>
          </p:cNvPr>
          <p:cNvSpPr>
            <a:spLocks noGrp="1"/>
          </p:cNvSpPr>
          <p:nvPr>
            <p:ph type="dt" sz="half" idx="10"/>
          </p:nvPr>
        </p:nvSpPr>
        <p:spPr/>
        <p:txBody>
          <a:bodyPr/>
          <a:lstStyle/>
          <a:p>
            <a:fld id="{6711FFEB-79DB-4864-8EAF-9BBE3442E3FE}" type="datetimeFigureOut">
              <a:rPr lang="en-US" smtClean="0"/>
              <a:t>10/16/2023</a:t>
            </a:fld>
            <a:endParaRPr lang="en-US"/>
          </a:p>
        </p:txBody>
      </p:sp>
      <p:sp>
        <p:nvSpPr>
          <p:cNvPr id="6" name="Footer Placeholder 5">
            <a:extLst>
              <a:ext uri="{FF2B5EF4-FFF2-40B4-BE49-F238E27FC236}">
                <a16:creationId xmlns:a16="http://schemas.microsoft.com/office/drawing/2014/main" id="{E8C159D2-F4FA-48E4-BD6E-684520034E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B7982-E1AF-4E68-BEDE-1CF5E260130E}"/>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2092333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3CDD9-B757-417E-B5F8-36F27D84FA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71B89D-3BA9-4C32-AA75-217AEE55AB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C2E599-B607-4A44-AE3D-76B2B924CA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AFCDD6-4941-4591-B7DE-716814E0D6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50A2E0-7526-4F30-85D8-1DE1555C3C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F3A137-6BD5-4FBD-B27E-31903F0B2656}"/>
              </a:ext>
            </a:extLst>
          </p:cNvPr>
          <p:cNvSpPr>
            <a:spLocks noGrp="1"/>
          </p:cNvSpPr>
          <p:nvPr>
            <p:ph type="dt" sz="half" idx="10"/>
          </p:nvPr>
        </p:nvSpPr>
        <p:spPr/>
        <p:txBody>
          <a:bodyPr/>
          <a:lstStyle/>
          <a:p>
            <a:fld id="{6711FFEB-79DB-4864-8EAF-9BBE3442E3FE}" type="datetimeFigureOut">
              <a:rPr lang="en-US" smtClean="0"/>
              <a:t>10/16/2023</a:t>
            </a:fld>
            <a:endParaRPr lang="en-US"/>
          </a:p>
        </p:txBody>
      </p:sp>
      <p:sp>
        <p:nvSpPr>
          <p:cNvPr id="8" name="Footer Placeholder 7">
            <a:extLst>
              <a:ext uri="{FF2B5EF4-FFF2-40B4-BE49-F238E27FC236}">
                <a16:creationId xmlns:a16="http://schemas.microsoft.com/office/drawing/2014/main" id="{AB4E6EA3-8BBE-4AAD-82D3-3C50E8CD72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37784F-3EBA-4181-A5FD-51E001FEE4B8}"/>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1678662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FF2D1-B9C9-46CC-ABD7-A7BE245988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1B1A39-B344-4E97-A4AC-1E70F0FC6716}"/>
              </a:ext>
            </a:extLst>
          </p:cNvPr>
          <p:cNvSpPr>
            <a:spLocks noGrp="1"/>
          </p:cNvSpPr>
          <p:nvPr>
            <p:ph type="dt" sz="half" idx="10"/>
          </p:nvPr>
        </p:nvSpPr>
        <p:spPr/>
        <p:txBody>
          <a:bodyPr/>
          <a:lstStyle/>
          <a:p>
            <a:fld id="{6711FFEB-79DB-4864-8EAF-9BBE3442E3FE}" type="datetimeFigureOut">
              <a:rPr lang="en-US" smtClean="0"/>
              <a:t>10/16/2023</a:t>
            </a:fld>
            <a:endParaRPr lang="en-US"/>
          </a:p>
        </p:txBody>
      </p:sp>
      <p:sp>
        <p:nvSpPr>
          <p:cNvPr id="4" name="Footer Placeholder 3">
            <a:extLst>
              <a:ext uri="{FF2B5EF4-FFF2-40B4-BE49-F238E27FC236}">
                <a16:creationId xmlns:a16="http://schemas.microsoft.com/office/drawing/2014/main" id="{8F554CA2-D5E7-4201-B3CF-B4F6307F3C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140679-5846-4455-955A-629F03766B19}"/>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336669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818787-176D-4E75-9D47-A94BC0E222F1}"/>
              </a:ext>
            </a:extLst>
          </p:cNvPr>
          <p:cNvSpPr>
            <a:spLocks noGrp="1"/>
          </p:cNvSpPr>
          <p:nvPr>
            <p:ph type="dt" sz="half" idx="10"/>
          </p:nvPr>
        </p:nvSpPr>
        <p:spPr/>
        <p:txBody>
          <a:bodyPr/>
          <a:lstStyle/>
          <a:p>
            <a:fld id="{6711FFEB-79DB-4864-8EAF-9BBE3442E3FE}" type="datetimeFigureOut">
              <a:rPr lang="en-US" smtClean="0"/>
              <a:t>10/16/2023</a:t>
            </a:fld>
            <a:endParaRPr lang="en-US"/>
          </a:p>
        </p:txBody>
      </p:sp>
      <p:sp>
        <p:nvSpPr>
          <p:cNvPr id="3" name="Footer Placeholder 2">
            <a:extLst>
              <a:ext uri="{FF2B5EF4-FFF2-40B4-BE49-F238E27FC236}">
                <a16:creationId xmlns:a16="http://schemas.microsoft.com/office/drawing/2014/main" id="{04BBAEE1-84B1-4CFC-A2B9-85E1AF04E6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D69EC7-4F08-46DF-8895-A86202DC0DF1}"/>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397974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879DB-556D-473B-B76E-2CE918417E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121EF3-D765-4278-81B9-101AF634F5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5F4159-5DC2-4B3C-BDE7-3E22495C65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6E56C-2AC2-4793-97C6-7310DFEC7E85}"/>
              </a:ext>
            </a:extLst>
          </p:cNvPr>
          <p:cNvSpPr>
            <a:spLocks noGrp="1"/>
          </p:cNvSpPr>
          <p:nvPr>
            <p:ph type="dt" sz="half" idx="10"/>
          </p:nvPr>
        </p:nvSpPr>
        <p:spPr/>
        <p:txBody>
          <a:bodyPr/>
          <a:lstStyle/>
          <a:p>
            <a:fld id="{6711FFEB-79DB-4864-8EAF-9BBE3442E3FE}" type="datetimeFigureOut">
              <a:rPr lang="en-US" smtClean="0"/>
              <a:t>10/16/2023</a:t>
            </a:fld>
            <a:endParaRPr lang="en-US"/>
          </a:p>
        </p:txBody>
      </p:sp>
      <p:sp>
        <p:nvSpPr>
          <p:cNvPr id="6" name="Footer Placeholder 5">
            <a:extLst>
              <a:ext uri="{FF2B5EF4-FFF2-40B4-BE49-F238E27FC236}">
                <a16:creationId xmlns:a16="http://schemas.microsoft.com/office/drawing/2014/main" id="{0D70FBCE-A81F-47B3-8F68-CF0BA288F9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1E9A6A-AC38-44C9-AAFE-781AE1C50429}"/>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3460143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454BD-61DB-4856-9D6E-466DF949AF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A6E27B-93D9-4574-A518-C13E74615C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18CA6B-81E8-4E2C-A19D-E6165859D9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1EFA09-14E2-4399-BBBC-AD8304E68BA5}"/>
              </a:ext>
            </a:extLst>
          </p:cNvPr>
          <p:cNvSpPr>
            <a:spLocks noGrp="1"/>
          </p:cNvSpPr>
          <p:nvPr>
            <p:ph type="dt" sz="half" idx="10"/>
          </p:nvPr>
        </p:nvSpPr>
        <p:spPr/>
        <p:txBody>
          <a:bodyPr/>
          <a:lstStyle/>
          <a:p>
            <a:fld id="{6711FFEB-79DB-4864-8EAF-9BBE3442E3FE}" type="datetimeFigureOut">
              <a:rPr lang="en-US" smtClean="0"/>
              <a:t>10/16/2023</a:t>
            </a:fld>
            <a:endParaRPr lang="en-US"/>
          </a:p>
        </p:txBody>
      </p:sp>
      <p:sp>
        <p:nvSpPr>
          <p:cNvPr id="6" name="Footer Placeholder 5">
            <a:extLst>
              <a:ext uri="{FF2B5EF4-FFF2-40B4-BE49-F238E27FC236}">
                <a16:creationId xmlns:a16="http://schemas.microsoft.com/office/drawing/2014/main" id="{40034F56-2283-46FD-80AB-B613F04BA2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2A7A07-F9F8-4DAD-8C9D-9A34C46D069C}"/>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3890254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F5AD3B-3761-4303-8064-E45834A365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9741AE-7708-4943-A9A0-A4E086D20E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DCCE42-A867-4377-904E-CFC3330B2E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1FFEB-79DB-4864-8EAF-9BBE3442E3FE}" type="datetimeFigureOut">
              <a:rPr lang="en-US" smtClean="0"/>
              <a:t>10/16/2023</a:t>
            </a:fld>
            <a:endParaRPr lang="en-US"/>
          </a:p>
        </p:txBody>
      </p:sp>
      <p:sp>
        <p:nvSpPr>
          <p:cNvPr id="5" name="Footer Placeholder 4">
            <a:extLst>
              <a:ext uri="{FF2B5EF4-FFF2-40B4-BE49-F238E27FC236}">
                <a16:creationId xmlns:a16="http://schemas.microsoft.com/office/drawing/2014/main" id="{37C0837F-5E25-4D08-9B04-5D81F7CD89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E1F742-BCC2-4C12-A60C-BB5F8F8147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02C90B-C2A1-4DE8-A747-3E030965B23A}" type="slidenum">
              <a:rPr lang="en-US" smtClean="0"/>
              <a:t>‹#›</a:t>
            </a:fld>
            <a:endParaRPr lang="en-US"/>
          </a:p>
        </p:txBody>
      </p:sp>
    </p:spTree>
    <p:extLst>
      <p:ext uri="{BB962C8B-B14F-4D97-AF65-F5344CB8AC3E}">
        <p14:creationId xmlns:p14="http://schemas.microsoft.com/office/powerpoint/2010/main" val="3373508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vwattys.com/resources-vw-podcast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https://www.linkedin.com/in/mary-vandenack-508020a/" TargetMode="External"/><Relationship Id="rId2" Type="http://schemas.openxmlformats.org/officeDocument/2006/relationships/hyperlink" Target="mailto:mvandenack@vwattys.com" TargetMode="External"/><Relationship Id="rId1" Type="http://schemas.openxmlformats.org/officeDocument/2006/relationships/slideLayout" Target="../slideLayouts/slideLayout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81C3D-7855-48AB-8634-6A6EB7AE06F0}"/>
              </a:ext>
            </a:extLst>
          </p:cNvPr>
          <p:cNvSpPr>
            <a:spLocks noGrp="1" noRot="1" noMove="1" noResize="1" noEditPoints="1" noAdjustHandles="1" noChangeArrowheads="1" noChangeShapeType="1"/>
          </p:cNvSpPr>
          <p:nvPr>
            <p:ph type="ctrTitle"/>
          </p:nvPr>
        </p:nvSpPr>
        <p:spPr>
          <a:xfrm>
            <a:off x="1524000" y="1227909"/>
            <a:ext cx="9144000" cy="4004491"/>
          </a:xfrm>
        </p:spPr>
        <p:txBody>
          <a:bodyPr>
            <a:normAutofit fontScale="90000"/>
          </a:bodyPr>
          <a:lstStyle/>
          <a:p>
            <a:r>
              <a:rPr lang="en-US" sz="4400" b="1" dirty="0">
                <a:latin typeface="Arial" panose="020B0604020202020204" pitchFamily="34" charset="0"/>
                <a:cs typeface="Arial" panose="020B0604020202020204" pitchFamily="34" charset="0"/>
              </a:rPr>
              <a:t>RECENT DEVELOPMENTS IN ESTATE PLANNING AND BUSINESS </a:t>
            </a:r>
            <a:r>
              <a:rPr lang="en-US" sz="4400" b="1">
                <a:latin typeface="Arial" panose="020B0604020202020204" pitchFamily="34" charset="0"/>
                <a:cs typeface="Arial" panose="020B0604020202020204" pitchFamily="34" charset="0"/>
              </a:rPr>
              <a:t>SUCCESSION PLANNING: STRUCTURE MATTERS</a:t>
            </a:r>
            <a:br>
              <a:rPr lang="en-US" sz="4900" b="1" dirty="0"/>
            </a:br>
            <a:br>
              <a:rPr lang="en-US" dirty="0"/>
            </a:br>
            <a:r>
              <a:rPr lang="en-US" sz="2000" dirty="0">
                <a:latin typeface="Arial" panose="020B0604020202020204" pitchFamily="34" charset="0"/>
                <a:cs typeface="Arial" panose="020B0604020202020204" pitchFamily="34" charset="0"/>
              </a:rPr>
              <a:t>By Mary E. Vandenack</a:t>
            </a:r>
            <a:br>
              <a:rPr lang="en-US" dirty="0"/>
            </a:br>
            <a:endParaRPr lang="en-US" dirty="0"/>
          </a:p>
        </p:txBody>
      </p:sp>
      <p:cxnSp>
        <p:nvCxnSpPr>
          <p:cNvPr id="5" name="Straight Connector 4">
            <a:extLst>
              <a:ext uri="{FF2B5EF4-FFF2-40B4-BE49-F238E27FC236}">
                <a16:creationId xmlns:a16="http://schemas.microsoft.com/office/drawing/2014/main" id="{57970AFE-E3DB-40A6-86AA-5114FBBC86B5}"/>
              </a:ext>
            </a:extLst>
          </p:cNvPr>
          <p:cNvCxnSpPr/>
          <p:nvPr/>
        </p:nvCxnSpPr>
        <p:spPr>
          <a:xfrm>
            <a:off x="1135766" y="770709"/>
            <a:ext cx="10424160" cy="0"/>
          </a:xfrm>
          <a:prstGeom prst="line">
            <a:avLst/>
          </a:prstGeom>
          <a:ln w="76200">
            <a:solidFill>
              <a:schemeClr val="accent1"/>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8C5BDF6B-E0CC-4C01-BB9F-0D8833F24F7C}"/>
              </a:ext>
            </a:extLst>
          </p:cNvPr>
          <p:cNvSpPr/>
          <p:nvPr/>
        </p:nvSpPr>
        <p:spPr>
          <a:xfrm>
            <a:off x="1"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538408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i="1" dirty="0">
                <a:latin typeface="Arial" panose="020B0604020202020204" pitchFamily="34" charset="0"/>
                <a:cs typeface="Arial" panose="020B0604020202020204" pitchFamily="34" charset="0"/>
              </a:rPr>
              <a:t>Jones v. Jones </a:t>
            </a:r>
            <a:r>
              <a:rPr lang="en-US" dirty="0">
                <a:latin typeface="Arial" panose="020B0604020202020204" pitchFamily="34" charset="0"/>
                <a:cs typeface="Arial" panose="020B0604020202020204" pitchFamily="34" charset="0"/>
              </a:rPr>
              <a:t>Trial Court</a:t>
            </a:r>
          </a:p>
        </p:txBody>
      </p:sp>
      <p:sp>
        <p:nvSpPr>
          <p:cNvPr id="3" name="Content Placeholder 2">
            <a:extLst>
              <a:ext uri="{FF2B5EF4-FFF2-40B4-BE49-F238E27FC236}">
                <a16:creationId xmlns:a16="http://schemas.microsoft.com/office/drawing/2014/main" id="{A357983D-AE9A-4093-8717-5A9D3D8BE4DB}"/>
              </a:ext>
            </a:extLst>
          </p:cNvPr>
          <p:cNvSpPr>
            <a:spLocks noGrp="1" noRot="1" noMove="1" noResize="1" noEditPoints="1" noAdjustHandles="1" noChangeArrowheads="1" noChangeShapeType="1"/>
          </p:cNvSpPr>
          <p:nvPr>
            <p:ph idx="1"/>
          </p:nvPr>
        </p:nvSpPr>
        <p:spPr>
          <a:xfrm>
            <a:off x="838200" y="1825625"/>
            <a:ext cx="10469880" cy="3930783"/>
          </a:xfrm>
        </p:spPr>
        <p:txBody>
          <a:bodyPr>
            <a:normAutofit/>
          </a:bodyPr>
          <a:lstStyle/>
          <a:p>
            <a:r>
              <a:rPr lang="en-US" sz="2400" kern="100" dirty="0">
                <a:latin typeface="Arial" panose="020B0604020202020204" pitchFamily="34" charset="0"/>
              </a:rPr>
              <a:t>The divorce judgment provided that Juliana would:</a:t>
            </a:r>
          </a:p>
          <a:p>
            <a:pPr lvl="1"/>
            <a:r>
              <a:rPr lang="en-US" sz="2200" kern="100" dirty="0">
                <a:latin typeface="Arial" panose="020B0604020202020204" pitchFamily="34" charset="0"/>
              </a:rPr>
              <a:t>retain, among other things, her interests in the JJIT and PHR II;</a:t>
            </a:r>
          </a:p>
          <a:p>
            <a:pPr lvl="1"/>
            <a:r>
              <a:rPr lang="en-US" sz="2200" kern="100" dirty="0">
                <a:latin typeface="Arial" panose="020B0604020202020204" pitchFamily="34" charset="0"/>
              </a:rPr>
              <a:t>transfer 60% of the UBS CD to the husband; and</a:t>
            </a:r>
          </a:p>
          <a:p>
            <a:pPr lvl="1"/>
            <a:r>
              <a:rPr lang="en-US" sz="2200" kern="100" dirty="0">
                <a:latin typeface="Arial" panose="020B0604020202020204" pitchFamily="34" charset="0"/>
              </a:rPr>
              <a:t>pay to the husband, "[a]s property division and not as an award of alimony, . . the total sum of $1,173,166.89," over a period of ten years, in annual installments, with interest.</a:t>
            </a:r>
          </a:p>
          <a:p>
            <a:pPr lvl="1"/>
            <a:endParaRPr lang="en-US" sz="2200" kern="100" dirty="0">
              <a:latin typeface="Arial" panose="020B0604020202020204" pitchFamily="34" charset="0"/>
            </a:endParaRPr>
          </a:p>
          <a:p>
            <a:r>
              <a:rPr lang="en-US" sz="2400" kern="100" dirty="0">
                <a:latin typeface="Arial" panose="020B0604020202020204" pitchFamily="34" charset="0"/>
              </a:rPr>
              <a:t>Trusts both had spendthrift clauses so judge’s solution was to value the trust interests as part of marital estate and assign other assets.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4072198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i="1" dirty="0">
                <a:latin typeface="Arial" panose="020B0604020202020204" pitchFamily="34" charset="0"/>
                <a:cs typeface="Arial" panose="020B0604020202020204" pitchFamily="34" charset="0"/>
              </a:rPr>
              <a:t>Jones v. Jones </a:t>
            </a:r>
            <a:r>
              <a:rPr lang="en-US" dirty="0">
                <a:latin typeface="Arial" panose="020B0604020202020204" pitchFamily="34" charset="0"/>
                <a:cs typeface="Arial" panose="020B0604020202020204" pitchFamily="34" charset="0"/>
              </a:rPr>
              <a:t>Appeal</a:t>
            </a:r>
          </a:p>
        </p:txBody>
      </p:sp>
      <p:sp>
        <p:nvSpPr>
          <p:cNvPr id="3" name="Content Placeholder 2">
            <a:extLst>
              <a:ext uri="{FF2B5EF4-FFF2-40B4-BE49-F238E27FC236}">
                <a16:creationId xmlns:a16="http://schemas.microsoft.com/office/drawing/2014/main" id="{A357983D-AE9A-4093-8717-5A9D3D8BE4DB}"/>
              </a:ext>
            </a:extLst>
          </p:cNvPr>
          <p:cNvSpPr>
            <a:spLocks noGrp="1" noRot="1" noMove="1" noResize="1" noEditPoints="1" noAdjustHandles="1" noChangeArrowheads="1" noChangeShapeType="1"/>
          </p:cNvSpPr>
          <p:nvPr>
            <p:ph idx="1"/>
          </p:nvPr>
        </p:nvSpPr>
        <p:spPr>
          <a:xfrm>
            <a:off x="838200" y="1825625"/>
            <a:ext cx="10469880" cy="3930783"/>
          </a:xfrm>
        </p:spPr>
        <p:txBody>
          <a:bodyPr>
            <a:normAutofit fontScale="92500" lnSpcReduction="10000"/>
          </a:bodyPr>
          <a:lstStyle/>
          <a:p>
            <a:r>
              <a:rPr lang="en-US" sz="2400" kern="100" dirty="0">
                <a:latin typeface="Arial" panose="020B0604020202020204" pitchFamily="34" charset="0"/>
              </a:rPr>
              <a:t>Juliana’s mother provided generously during marriage and both Juliana and her husband lived a life of luxury as a result. </a:t>
            </a:r>
          </a:p>
          <a:p>
            <a:r>
              <a:rPr lang="en-US" sz="2400" kern="100" dirty="0">
                <a:latin typeface="Arial" panose="020B0604020202020204" pitchFamily="34" charset="0"/>
              </a:rPr>
              <a:t>Juliana was sole beneficiary of JJIT and received outright distribution upon death of her mother. </a:t>
            </a:r>
          </a:p>
          <a:p>
            <a:r>
              <a:rPr lang="en-US" sz="2400" kern="100" dirty="0">
                <a:latin typeface="Arial" panose="020B0604020202020204" pitchFamily="34" charset="0"/>
              </a:rPr>
              <a:t>Spendthrift clause deferred distribution in the event of a divorce. </a:t>
            </a:r>
          </a:p>
          <a:p>
            <a:r>
              <a:rPr lang="en-US" sz="2400" kern="100" dirty="0">
                <a:latin typeface="Arial" panose="020B0604020202020204" pitchFamily="34" charset="0"/>
              </a:rPr>
              <a:t>Court noted that despite spendthrift clause, trustee could not divest Juliana of her interest. </a:t>
            </a:r>
          </a:p>
          <a:p>
            <a:r>
              <a:rPr lang="en-US" sz="2400" kern="100" dirty="0">
                <a:latin typeface="Arial" panose="020B0604020202020204" pitchFamily="34" charset="0"/>
              </a:rPr>
              <a:t>The trust’s existence was woven into the fabric of the marriage by virtue of the lifestyle. </a:t>
            </a:r>
          </a:p>
          <a:p>
            <a:r>
              <a:rPr lang="en-US" sz="2400" kern="100" dirty="0">
                <a:latin typeface="Arial" panose="020B0604020202020204" pitchFamily="34" charset="0"/>
              </a:rPr>
              <a:t>Planners should consider that a spouse planning divorce might move to Massachusetts and establish residency prior to divorce.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99123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857045"/>
            <a:ext cx="9144000" cy="1555955"/>
          </a:xfrm>
        </p:spPr>
        <p:txBody>
          <a:bodyPr>
            <a:normAutofit fontScale="90000"/>
          </a:bodyPr>
          <a:lstStyle/>
          <a:p>
            <a:pPr algn="ctr"/>
            <a:r>
              <a:rPr lang="en-US" sz="6000" kern="0" dirty="0">
                <a:effectLst/>
                <a:latin typeface="Arial" panose="020B0604020202020204" pitchFamily="34" charset="0"/>
                <a:ea typeface="Times New Roman" panose="02020603050405020304" pitchFamily="18" charset="0"/>
                <a:cs typeface="Arial" panose="020B0604020202020204" pitchFamily="34" charset="0"/>
              </a:rPr>
              <a:t>No Basis Adjustments Grantor Trust Upon Death</a:t>
            </a:r>
            <a:endParaRPr lang="en-US" dirty="0">
              <a:latin typeface="Arial" panose="020B0604020202020204" pitchFamily="34" charset="0"/>
              <a:cs typeface="Arial" panose="020B0604020202020204" pitchFamily="34" charset="0"/>
            </a:endParaRP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normAutofit/>
          </a:bodyPr>
          <a:lstStyle/>
          <a:p>
            <a:r>
              <a:rPr lang="en-US" sz="3600" dirty="0">
                <a:latin typeface="Arial" panose="020B0604020202020204" pitchFamily="34" charset="0"/>
                <a:cs typeface="Arial" panose="020B0604020202020204" pitchFamily="34" charset="0"/>
              </a:rPr>
              <a:t>Revenue Ruling 2023-2</a:t>
            </a:r>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6899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Revenue Ruling 2023-2</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2200" b="0" i="0" u="none" strike="noStrike" kern="100" baseline="0" dirty="0">
                <a:latin typeface="Arial" panose="020B0604020202020204" pitchFamily="34" charset="0"/>
              </a:rPr>
              <a:t>Some commentators have taken the position that there is a step-up in basis on the death of the grantor with respect to assets held by an irrevocable grantor trust created by grantor during grantor’s life. </a:t>
            </a:r>
          </a:p>
          <a:p>
            <a:endParaRPr lang="en-US" sz="2200" kern="100" dirty="0">
              <a:latin typeface="Arial" panose="020B0604020202020204" pitchFamily="34" charset="0"/>
            </a:endParaRPr>
          </a:p>
          <a:p>
            <a:r>
              <a:rPr lang="en-US" sz="2200" kern="100" dirty="0">
                <a:latin typeface="Arial" panose="020B0604020202020204" pitchFamily="34" charset="0"/>
              </a:rPr>
              <a:t>For property to receive a basis adjustment under § 1014(a), the property must be acquired or passed from a decedent. For property to be acquired or passed from a decedent for purposes of § 1014(a), it must fall within one of the seven types of property listed in § 1014(b). An asset owned by and IDGT at death of grantor does not fall within any of the seven types of property listed in § 1014(b).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1958605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But Consider the Qualified Opportunity Fund in an IDGT</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2200" b="0" i="0" u="none" strike="noStrike" kern="100" baseline="0" dirty="0">
                <a:latin typeface="Arial" panose="020B0604020202020204" pitchFamily="34" charset="0"/>
              </a:rPr>
              <a:t>Investments in a Qualified Opportunity Fund receive a step-up in basis after an interest is held for ten years and one day. </a:t>
            </a:r>
          </a:p>
          <a:p>
            <a:r>
              <a:rPr lang="en-US" sz="2200" kern="100" dirty="0">
                <a:latin typeface="Arial" panose="020B0604020202020204" pitchFamily="34" charset="0"/>
              </a:rPr>
              <a:t>QOF interests cannot be gifted to a grantor trust (but not spouse or children) without losing the ability to obtain step-up after 10 years. (Transfers to spouse and children are “inclusion events.”)</a:t>
            </a:r>
          </a:p>
          <a:p>
            <a:r>
              <a:rPr lang="en-US" sz="2200" kern="100" dirty="0">
                <a:latin typeface="Arial" panose="020B0604020202020204" pitchFamily="34" charset="0"/>
              </a:rPr>
              <a:t>Example: Jamie invested $5 million of gain in a QOZF in December 2020. She reports capital gains on the mandatory recognition date of December 31, 2026. She used funds outside of the QOZ to pay the capital gains tax. In 2030, Jamie’s interest in the QOZF has increased to $10 million. Jamie has already paid taxes on $5m. The remaining $5m of gain will not be subject to gains tax.</a:t>
            </a:r>
          </a:p>
          <a:p>
            <a:endParaRPr lang="en-US" sz="2200" kern="100" dirty="0">
              <a:latin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167484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Other Strategies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1800" dirty="0">
                <a:latin typeface="Arial" panose="020B0604020202020204" pitchFamily="34" charset="0"/>
                <a:cs typeface="Arial" panose="020B0604020202020204" pitchFamily="34" charset="0"/>
              </a:rPr>
              <a:t>Swap assets out for a step-up. This should be considered annually at a review meeting. Then the asset removed from the trust and back in grantor’s estate would get a basis under 1014.</a:t>
            </a:r>
          </a:p>
          <a:p>
            <a:r>
              <a:rPr lang="en-US" sz="1800" dirty="0">
                <a:latin typeface="Arial" panose="020B0604020202020204" pitchFamily="34" charset="0"/>
                <a:cs typeface="Arial" panose="020B0604020202020204" pitchFamily="34" charset="0"/>
              </a:rPr>
              <a:t>What is the trust’s basis in case of sale to grantor trust if 1014 is inapplicable?</a:t>
            </a:r>
          </a:p>
          <a:p>
            <a:pPr lvl="1"/>
            <a:r>
              <a:rPr lang="en-US" sz="1800" dirty="0">
                <a:latin typeface="Arial" panose="020B0604020202020204" pitchFamily="34" charset="0"/>
                <a:cs typeface="Arial" panose="020B0604020202020204" pitchFamily="34" charset="0"/>
              </a:rPr>
              <a:t>Ruling does not address this.</a:t>
            </a:r>
          </a:p>
          <a:p>
            <a:pPr lvl="1"/>
            <a:r>
              <a:rPr lang="en-US" sz="1800" dirty="0">
                <a:latin typeface="Arial" panose="020B0604020202020204" pitchFamily="34" charset="0"/>
                <a:cs typeface="Arial" panose="020B0604020202020204" pitchFamily="34" charset="0"/>
              </a:rPr>
              <a:t>If Section 1014 does not apply, the possibilities are:</a:t>
            </a:r>
          </a:p>
          <a:p>
            <a:pPr lvl="2"/>
            <a:r>
              <a:rPr lang="en-US" sz="1800" dirty="0">
                <a:latin typeface="Arial" panose="020B0604020202020204" pitchFamily="34" charset="0"/>
                <a:cs typeface="Arial" panose="020B0604020202020204" pitchFamily="34" charset="0"/>
              </a:rPr>
              <a:t>Section 1015(a), 1015(b) or 1012</a:t>
            </a:r>
          </a:p>
          <a:p>
            <a:pPr lvl="2"/>
            <a:r>
              <a:rPr lang="en-US" sz="1800" dirty="0">
                <a:latin typeface="Arial" panose="020B0604020202020204" pitchFamily="34" charset="0"/>
                <a:cs typeface="Arial" panose="020B0604020202020204" pitchFamily="34" charset="0"/>
              </a:rPr>
              <a:t>Is there gain at death? </a:t>
            </a:r>
          </a:p>
          <a:p>
            <a:pPr lvl="2"/>
            <a:r>
              <a:rPr lang="en-US" sz="1800" dirty="0">
                <a:latin typeface="Arial" panose="020B0604020202020204" pitchFamily="34" charset="0"/>
                <a:cs typeface="Arial" panose="020B0604020202020204" pitchFamily="34" charset="0"/>
              </a:rPr>
              <a:t>Ruling does not answer this question</a:t>
            </a:r>
          </a:p>
          <a:p>
            <a:pPr lvl="2"/>
            <a:r>
              <a:rPr lang="en-US" sz="1800" dirty="0">
                <a:latin typeface="Arial" panose="020B0604020202020204" pitchFamily="34" charset="0"/>
                <a:cs typeface="Arial" panose="020B0604020202020204" pitchFamily="34" charset="0"/>
              </a:rPr>
              <a:t>But see </a:t>
            </a:r>
            <a:r>
              <a:rPr lang="en-US" sz="1800" dirty="0" err="1">
                <a:latin typeface="Arial" panose="020B0604020202020204" pitchFamily="34" charset="0"/>
                <a:cs typeface="Arial" panose="020B0604020202020204" pitchFamily="34" charset="0"/>
              </a:rPr>
              <a:t>Backemeyer</a:t>
            </a:r>
            <a:r>
              <a:rPr lang="en-US" sz="1800" dirty="0">
                <a:latin typeface="Arial" panose="020B0604020202020204" pitchFamily="34" charset="0"/>
                <a:cs typeface="Arial" panose="020B0604020202020204" pitchFamily="34" charset="0"/>
              </a:rPr>
              <a:t> 147 T.C. 526, 544 (2016) </a:t>
            </a:r>
          </a:p>
          <a:p>
            <a:pPr lvl="3"/>
            <a:r>
              <a:rPr lang="en-US" dirty="0">
                <a:latin typeface="Arial" panose="020B0604020202020204" pitchFamily="34" charset="0"/>
                <a:cs typeface="Arial" panose="020B0604020202020204" pitchFamily="34" charset="0"/>
              </a:rPr>
              <a:t>“nonrecognition on death is among the strongest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principles inherent in the income tax”</a:t>
            </a:r>
          </a:p>
          <a:p>
            <a:endParaRPr lang="en-US" sz="2200" kern="100" dirty="0">
              <a:latin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853645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CPE PARTICIPATION CODE 1</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0" marR="0" indent="0">
              <a:spcBef>
                <a:spcPts val="0"/>
              </a:spcBef>
              <a:spcAft>
                <a:spcPts val="0"/>
              </a:spcAft>
              <a:buNone/>
            </a:pPr>
            <a:r>
              <a:rPr lang="en-US" sz="4800" dirty="0">
                <a:effectLst/>
                <a:latin typeface="Arial" panose="020B0604020202020204" pitchFamily="34" charset="0"/>
                <a:ea typeface="Calibri" panose="020F0502020204030204" pitchFamily="34" charset="0"/>
                <a:cs typeface="Arial" panose="020B0604020202020204" pitchFamily="34" charset="0"/>
              </a:rPr>
              <a:t>CPE Participation Code #1: estate</a:t>
            </a:r>
          </a:p>
          <a:p>
            <a:endParaRPr lang="en-US" sz="2200" kern="100" dirty="0">
              <a:latin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387816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2070100" y="1122363"/>
            <a:ext cx="8864600" cy="1658937"/>
          </a:xfrm>
        </p:spPr>
        <p:txBody>
          <a:bodyPr>
            <a:normAutofit/>
          </a:bodyPr>
          <a:lstStyle/>
          <a:p>
            <a:pPr algn="ctr"/>
            <a:r>
              <a:rPr lang="en-US" sz="5400" kern="0" dirty="0">
                <a:effectLst/>
                <a:latin typeface="Arial" panose="020B0604020202020204" pitchFamily="34" charset="0"/>
                <a:ea typeface="Times New Roman" panose="02020603050405020304" pitchFamily="18" charset="0"/>
                <a:cs typeface="Arial" panose="020B0604020202020204" pitchFamily="34" charset="0"/>
              </a:rPr>
              <a:t>Charitable Remainder Trusts</a:t>
            </a:r>
            <a:endParaRPr lang="en-US" sz="5400" dirty="0">
              <a:latin typeface="Arial" panose="020B0604020202020204" pitchFamily="34" charset="0"/>
              <a:cs typeface="Arial" panose="020B0604020202020204" pitchFamily="34" charset="0"/>
            </a:endParaRP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normAutofit/>
          </a:bodyPr>
          <a:lstStyle/>
          <a:p>
            <a:r>
              <a:rPr lang="en-US" sz="3600" dirty="0">
                <a:latin typeface="Arial" panose="020B0604020202020204" pitchFamily="34" charset="0"/>
                <a:cs typeface="Arial" panose="020B0604020202020204" pitchFamily="34" charset="0"/>
              </a:rPr>
              <a:t>Formulas and Assets Transferred</a:t>
            </a:r>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2854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marR="0" algn="ctr" rtl="0"/>
            <a:r>
              <a:rPr lang="en-US" sz="3600" b="0" i="0" u="none" strike="noStrike" kern="100" baseline="0" dirty="0">
                <a:latin typeface="Arial" panose="020B0604020202020204" pitchFamily="34" charset="0"/>
              </a:rPr>
              <a:t>CCM 202233014 – No Charitable or Marital Deduction</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92500" lnSpcReduction="10000"/>
          </a:bodyPr>
          <a:lstStyle/>
          <a:p>
            <a:r>
              <a:rPr lang="en-US" sz="2400" b="0" i="0" u="none" strike="noStrike" kern="100" baseline="0" dirty="0">
                <a:latin typeface="Arial" panose="020B0604020202020204" pitchFamily="34" charset="0"/>
              </a:rPr>
              <a:t>Decedent died, survived by Spouse, leaving a portion of his estate to a testamentary trust that is a charitable remainder unitrust described in § 664 (“CRUT”). CRUT provides for annual unitrust payments of five percent for the term of Spouse’s life. CRUT provides that the trustee must distribute 25 percent of the unitrust amount (i.e.,1.25 percent of CRUT) to Spouse. The trustee </a:t>
            </a:r>
            <a:r>
              <a:rPr lang="en-US" sz="2400" b="1" i="0" u="none" strike="noStrike" kern="100" baseline="0" dirty="0">
                <a:latin typeface="Arial" panose="020B0604020202020204" pitchFamily="34" charset="0"/>
              </a:rPr>
              <a:t>may </a:t>
            </a:r>
            <a:r>
              <a:rPr lang="en-US" sz="2400" b="0" i="0" u="none" strike="noStrike" kern="100" baseline="0" dirty="0">
                <a:latin typeface="Arial" panose="020B0604020202020204" pitchFamily="34" charset="0"/>
              </a:rPr>
              <a:t>distribute the remaining 75 percent POSTN-120392-21 of the unitrust amount (i.e., 3.75 percent of CRUT) to either Charity or Spouse at Trustee’s complete discretion. Upon Spouse’s death, the trustee must distribute the remainder of CRUT to Charity.</a:t>
            </a:r>
          </a:p>
          <a:p>
            <a:r>
              <a:rPr lang="en-US" sz="2400" b="0" i="0" u="none" strike="noStrike" kern="100" baseline="0" dirty="0">
                <a:latin typeface="Arial" panose="020B0604020202020204" pitchFamily="34" charset="0"/>
              </a:rPr>
              <a:t>CRT was determined not to generate either a marital or charitable deduction. </a:t>
            </a:r>
          </a:p>
          <a:p>
            <a:r>
              <a:rPr lang="en-US" sz="2400" b="0" i="0" u="none" strike="noStrike" kern="100" baseline="0" dirty="0">
                <a:latin typeface="Arial" panose="020B0604020202020204" pitchFamily="34" charset="0"/>
              </a:rPr>
              <a:t>There’s no charitable deduction for the 75% because charity may not receive it. There’s no marital deduction for the 75% because how much, if any, of the 75% will pass to the spouse is uncertain. </a:t>
            </a:r>
            <a:endParaRPr lang="en-US" sz="2200" kern="100" dirty="0">
              <a:latin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146361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marR="0" algn="ctr" rtl="0"/>
            <a:r>
              <a:rPr lang="en-US" sz="3600" b="0" i="1" u="none" strike="noStrike" kern="100" baseline="0" dirty="0" err="1">
                <a:latin typeface="Arial" panose="020B0604020202020204" pitchFamily="34" charset="0"/>
              </a:rPr>
              <a:t>Furrer</a:t>
            </a:r>
            <a:r>
              <a:rPr lang="en-US" sz="3600" b="0" i="1" u="none" strike="noStrike" kern="100" baseline="0" dirty="0">
                <a:latin typeface="Arial" panose="020B0604020202020204" pitchFamily="34" charset="0"/>
              </a:rPr>
              <a:t> v. Commissioner</a:t>
            </a:r>
            <a:r>
              <a:rPr lang="en-US" sz="3600" b="0" i="0" u="none" strike="noStrike" kern="100" baseline="0" dirty="0">
                <a:latin typeface="Arial" panose="020B0604020202020204" pitchFamily="34" charset="0"/>
              </a:rPr>
              <a:t>, T.C. Memo. 2022-100. </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b="1" i="0" u="none" strike="noStrike" kern="100" baseline="0" dirty="0">
                <a:latin typeface="Arial" panose="020B0604020202020204" pitchFamily="34" charset="0"/>
              </a:rPr>
              <a:t>Be careful about what gets transferred to CRTs.</a:t>
            </a:r>
          </a:p>
          <a:p>
            <a:endParaRPr lang="en-US" sz="2000" kern="100" dirty="0">
              <a:latin typeface="Arial" panose="020B0604020202020204" pitchFamily="34" charset="0"/>
            </a:endParaRPr>
          </a:p>
          <a:p>
            <a:r>
              <a:rPr lang="en-US" sz="2400" b="0" i="0" u="none" strike="noStrike" kern="100" baseline="0" dirty="0">
                <a:latin typeface="Arial" panose="020B0604020202020204" pitchFamily="34" charset="0"/>
              </a:rPr>
              <a:t>Taxpayer transferred crops to two CRATs. The crops were corn and soybeans</a:t>
            </a:r>
            <a:r>
              <a:rPr lang="en-US" sz="2000" b="0" i="0" u="none" strike="noStrike" kern="100" baseline="0" dirty="0">
                <a:latin typeface="Arial" panose="020B0604020202020204" pitchFamily="34" charset="0"/>
              </a:rPr>
              <a:t>. </a:t>
            </a:r>
          </a:p>
          <a:p>
            <a:pPr lvl="1"/>
            <a:r>
              <a:rPr lang="en-US" b="0" i="0" u="none" strike="noStrike" kern="100" baseline="0" dirty="0">
                <a:latin typeface="Arial" panose="020B0604020202020204" pitchFamily="34" charset="0"/>
              </a:rPr>
              <a:t>Court noted that petitioners were engaged in the farming business, and the corn and soybeans grown on their farm constituted ordinary income property. </a:t>
            </a:r>
          </a:p>
          <a:p>
            <a:pPr lvl="1"/>
            <a:r>
              <a:rPr lang="en-US" b="1" i="0" u="none" strike="noStrike" kern="100" baseline="0" dirty="0">
                <a:latin typeface="Arial" panose="020B0604020202020204" pitchFamily="34" charset="0"/>
              </a:rPr>
              <a:t>Thus, any charitable contribution deduction would be limited to their cost or adjusted basis in the crops. That basis was zero. </a:t>
            </a:r>
            <a:endParaRPr lang="en-US" b="1" kern="100" dirty="0">
              <a:latin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1428260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sz="4400" dirty="0">
                <a:solidFill>
                  <a:srgbClr val="2F5597"/>
                </a:solidFill>
                <a:effectLst>
                  <a:outerShdw blurRad="38100" dist="38100" dir="2700000" algn="tl">
                    <a:srgbClr val="000000">
                      <a:alpha val="43137"/>
                    </a:srgbClr>
                  </a:outerShdw>
                </a:effectLst>
              </a:rPr>
              <a:t>PRESENTER: MARY E. </a:t>
            </a:r>
            <a:r>
              <a:rPr lang="en-US" dirty="0">
                <a:solidFill>
                  <a:srgbClr val="2F5597"/>
                </a:solidFill>
                <a:effectLst>
                  <a:outerShdw blurRad="38100" dist="38100" dir="2700000" algn="tl">
                    <a:srgbClr val="000000">
                      <a:alpha val="43137"/>
                    </a:srgbClr>
                  </a:outerShdw>
                </a:effectLst>
              </a:rPr>
              <a:t>VANDENACK</a:t>
            </a:r>
            <a:endParaRPr lang="en-US"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r>
              <a:rPr lang="en-US" sz="1800" b="1" i="0" u="none" strike="noStrike" baseline="0" dirty="0">
                <a:latin typeface="Arial" panose="020B0604020202020204" pitchFamily="34" charset="0"/>
              </a:rPr>
              <a:t>Mary E. Vandenack, J.D., ACTEC, CAP®, COLPM®,</a:t>
            </a:r>
            <a:r>
              <a:rPr lang="en-US" sz="1800" b="0" i="0" u="none" strike="noStrike" baseline="0" dirty="0">
                <a:latin typeface="Arial" panose="020B0604020202020204" pitchFamily="34" charset="0"/>
              </a:rPr>
              <a:t> </a:t>
            </a:r>
            <a:r>
              <a:rPr lang="en-US" sz="1800" b="1" dirty="0">
                <a:latin typeface="Arial" panose="020B0604020202020204" pitchFamily="34" charset="0"/>
              </a:rPr>
              <a:t>Accredited Estate Planner® (Distinguished) Nominee </a:t>
            </a:r>
            <a:r>
              <a:rPr lang="en-US" sz="1800" b="0" i="0" u="none" strike="noStrike" baseline="0" dirty="0">
                <a:latin typeface="Arial" panose="020B0604020202020204" pitchFamily="34" charset="0"/>
              </a:rPr>
              <a:t>is CEO, founding and managing member of </a:t>
            </a:r>
            <a:r>
              <a:rPr lang="en-US" sz="1800" b="1" i="0" u="none" strike="noStrike" baseline="0" dirty="0">
                <a:latin typeface="Arial" panose="020B0604020202020204" pitchFamily="34" charset="0"/>
              </a:rPr>
              <a:t>Vandenack Weaver LLC </a:t>
            </a:r>
            <a:r>
              <a:rPr lang="en-US" sz="1800" b="0" i="0" u="none" strike="noStrike" baseline="0" dirty="0">
                <a:latin typeface="Arial" panose="020B0604020202020204" pitchFamily="34" charset="0"/>
              </a:rPr>
              <a:t>in Omaha, Nebraska. Mary is a highly regarded practitioner in the areas of tax, trusts and estates, private wealth planning, asset protection planning, executive compensation, business and business succession planning, tax dispute resolution, and tax-exempt entities. Mary also has expertise in mental health law and professional licensing. Mary’s practice serves businesses and business owners, executives, real estate developers and investors, health care providers, companies in the financial industry, and tax-exempt organizations. Mary is a member of the American Bar Association Real Property Trust and Estate Section where she serves on the Planning Committee</a:t>
            </a:r>
            <a:r>
              <a:rPr lang="en-US" sz="1800" dirty="0">
                <a:latin typeface="Arial" panose="020B0604020202020204" pitchFamily="34" charset="0"/>
              </a:rPr>
              <a:t> </a:t>
            </a:r>
            <a:r>
              <a:rPr lang="en-US" sz="1800" b="0" i="0" u="none" strike="noStrike" baseline="0" dirty="0">
                <a:latin typeface="Arial" panose="020B0604020202020204" pitchFamily="34" charset="0"/>
              </a:rPr>
              <a:t>and Council.  Mary is a member of the American Bar Association Law Practice Division where she currently serves as Vice Chair.  Mary has been named to ABA LTRC Distinguished Women of Legal Tech, received the James Keane Award for e-lawyering, and serves on ABA Standing Committee on Information and Technology Systems. Mary is a frequent writer and speaker on tax, benefits, asset protection planning, and estate planning topics as well as on practice management topics including improving the delivery of legal services, technology in the practice of law and process automation. At conferences, Mary will also often teach a yoga or mindfulness class. Mary hosts a podcast: Legal Visionaries. </a:t>
            </a:r>
            <a:r>
              <a:rPr lang="en-US" sz="1800" b="0" i="0" u="sng" strike="noStrike" baseline="0" dirty="0">
                <a:solidFill>
                  <a:srgbClr val="0563C1"/>
                </a:solidFill>
                <a:latin typeface="Arial" panose="020B0604020202020204" pitchFamily="34" charset="0"/>
                <a:hlinkClick r:id="rId2"/>
              </a:rPr>
              <a:t>https://vwtlawyers.com/news-knowledge/podcasts/ </a:t>
            </a:r>
            <a:endParaRPr lang="en-US" sz="1800" b="0" i="0" u="none" strike="noStrike" baseline="0" dirty="0">
              <a:solidFill>
                <a:srgbClr val="0563C1"/>
              </a:solidFill>
              <a:latin typeface="Times New Roman" panose="02020603050405020304" pitchFamily="18" charset="0"/>
              <a:hlinkClick r:id="rId2"/>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4243141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1122363"/>
            <a:ext cx="9144000" cy="1290637"/>
          </a:xfrm>
        </p:spPr>
        <p:txBody>
          <a:bodyPr>
            <a:normAutofit/>
          </a:bodyPr>
          <a:lstStyle/>
          <a:p>
            <a:pPr algn="ctr"/>
            <a:r>
              <a:rPr lang="en-US" sz="6000" i="1" kern="0" dirty="0">
                <a:effectLst/>
                <a:latin typeface="Arial" panose="020B0604020202020204" pitchFamily="34" charset="0"/>
                <a:ea typeface="Times New Roman" panose="02020603050405020304" pitchFamily="18" charset="0"/>
                <a:cs typeface="Arial" panose="020B0604020202020204" pitchFamily="34" charset="0"/>
              </a:rPr>
              <a:t>Connelly</a:t>
            </a:r>
            <a:r>
              <a:rPr lang="en-US" sz="6000" i="1" kern="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a:t>
            </a:r>
            <a:r>
              <a:rPr lang="en-US" sz="6000" i="1" kern="0" dirty="0">
                <a:effectLst/>
                <a:latin typeface="Arial" panose="020B0604020202020204" pitchFamily="34" charset="0"/>
                <a:ea typeface="Times New Roman" panose="02020603050405020304" pitchFamily="18" charset="0"/>
                <a:cs typeface="Arial" panose="020B0604020202020204" pitchFamily="34" charset="0"/>
              </a:rPr>
              <a:t>v. United States</a:t>
            </a:r>
            <a:endParaRPr lang="en-US" dirty="0">
              <a:latin typeface="Arial" panose="020B0604020202020204" pitchFamily="34" charset="0"/>
              <a:cs typeface="Arial" panose="020B0604020202020204" pitchFamily="34" charset="0"/>
            </a:endParaRP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normAutofit/>
          </a:bodyPr>
          <a:lstStyle/>
          <a:p>
            <a:r>
              <a:rPr lang="en-US" sz="3600" dirty="0">
                <a:latin typeface="Arial" panose="020B0604020202020204" pitchFamily="34" charset="0"/>
                <a:cs typeface="Arial" panose="020B0604020202020204" pitchFamily="34" charset="0"/>
              </a:rPr>
              <a:t>VALUATION OF CLOSELY HELD BUSINESSES</a:t>
            </a:r>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6726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i="1" dirty="0">
                <a:latin typeface="Arial" panose="020B0604020202020204" pitchFamily="34" charset="0"/>
                <a:cs typeface="Arial" panose="020B0604020202020204" pitchFamily="34" charset="0"/>
              </a:rPr>
              <a:t>Connelly v. United States </a:t>
            </a:r>
            <a:r>
              <a:rPr lang="en-US" dirty="0">
                <a:latin typeface="Arial" panose="020B0604020202020204" pitchFamily="34" charset="0"/>
                <a:cs typeface="Arial" panose="020B0604020202020204" pitchFamily="34" charset="0"/>
              </a:rPr>
              <a:t>- Facts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0" marR="0">
              <a:lnSpc>
                <a:spcPct val="107000"/>
              </a:lnSpc>
              <a:spcBef>
                <a:spcPts val="0"/>
              </a:spcBef>
              <a:spcAft>
                <a:spcPts val="800"/>
              </a:spcAft>
            </a:pPr>
            <a:r>
              <a:rPr lang="en-US" sz="2000" dirty="0">
                <a:effectLst/>
                <a:latin typeface="Arial" panose="020B0604020202020204" pitchFamily="34" charset="0"/>
                <a:ea typeface="Times New Roman" panose="02020603050405020304" pitchFamily="18" charset="0"/>
              </a:rPr>
              <a:t>Michael and Thomas Connelly were brothers. Michael owned a 77.18% of Crown C and Thomas owned the remaining 22.82%. </a:t>
            </a:r>
          </a:p>
          <a:p>
            <a:pPr marL="0">
              <a:lnSpc>
                <a:spcPct val="107000"/>
              </a:lnSpc>
              <a:spcBef>
                <a:spcPts val="0"/>
              </a:spcBef>
              <a:spcAft>
                <a:spcPts val="800"/>
              </a:spcAft>
            </a:pPr>
            <a:r>
              <a:rPr lang="en-US" sz="2000" dirty="0">
                <a:effectLst/>
                <a:latin typeface="Arial" panose="020B0604020202020204" pitchFamily="34" charset="0"/>
                <a:ea typeface="Times New Roman" panose="02020603050405020304" pitchFamily="18" charset="0"/>
              </a:rPr>
              <a:t>The two brothers entered into a stock purchase agreement that permitted either brother to buy out the other upon the death of one; otherwise, the company would buy. </a:t>
            </a:r>
          </a:p>
          <a:p>
            <a:pPr marL="0">
              <a:lnSpc>
                <a:spcPct val="107000"/>
              </a:lnSpc>
              <a:spcBef>
                <a:spcPts val="0"/>
              </a:spcBef>
              <a:spcAft>
                <a:spcPts val="800"/>
              </a:spcAft>
            </a:pPr>
            <a:r>
              <a:rPr lang="en-US" sz="2000" dirty="0">
                <a:effectLst/>
                <a:latin typeface="Arial" panose="020B0604020202020204" pitchFamily="34" charset="0"/>
                <a:ea typeface="Times New Roman" panose="02020603050405020304" pitchFamily="18" charset="0"/>
              </a:rPr>
              <a:t>The corporation obtained $3.5m life insurance on each of the brothers to assure that there would be a smooth transition of ownership if either of the brothers passed away.</a:t>
            </a:r>
          </a:p>
          <a:p>
            <a:pPr marL="0">
              <a:lnSpc>
                <a:spcPct val="107000"/>
              </a:lnSpc>
              <a:spcBef>
                <a:spcPts val="0"/>
              </a:spcBef>
              <a:spcAft>
                <a:spcPts val="800"/>
              </a:spcAft>
            </a:pPr>
            <a:r>
              <a:rPr lang="en-US" sz="2000" dirty="0">
                <a:latin typeface="Arial" panose="020B0604020202020204" pitchFamily="34" charset="0"/>
                <a:ea typeface="Times New Roman" panose="02020603050405020304" pitchFamily="18" charset="0"/>
              </a:rPr>
              <a:t>The stock purchase agreement provided that value would be established by a certificate of agree value or appraisal. No certificate of value was ever created nor any appraisal completed. </a:t>
            </a:r>
            <a:r>
              <a:rPr lang="en-US" sz="2000" dirty="0">
                <a:effectLst/>
                <a:latin typeface="Arial" panose="020B0604020202020204" pitchFamily="34" charset="0"/>
                <a:ea typeface="Times New Roman" panose="02020603050405020304" pitchFamily="18" charset="0"/>
              </a:rPr>
              <a:t>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237329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4000" i="1" dirty="0">
                <a:latin typeface="Arial" panose="020B0604020202020204" pitchFamily="34" charset="0"/>
                <a:cs typeface="Arial" panose="020B0604020202020204" pitchFamily="34" charset="0"/>
              </a:rPr>
              <a:t>Connelly v. United States </a:t>
            </a:r>
            <a:r>
              <a:rPr lang="en-US" sz="4000" dirty="0">
                <a:latin typeface="Arial" panose="020B0604020202020204" pitchFamily="34" charset="0"/>
                <a:cs typeface="Arial" panose="020B0604020202020204" pitchFamily="34" charset="0"/>
              </a:rPr>
              <a:t>– Facts (cont. )</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pPr marL="0">
              <a:lnSpc>
                <a:spcPct val="107000"/>
              </a:lnSpc>
              <a:spcBef>
                <a:spcPts val="0"/>
              </a:spcBef>
              <a:spcAft>
                <a:spcPts val="800"/>
              </a:spcAft>
            </a:pPr>
            <a:r>
              <a:rPr lang="en-US" sz="2400" dirty="0">
                <a:latin typeface="Arial" panose="020B0604020202020204" pitchFamily="34" charset="0"/>
                <a:cs typeface="Arial" panose="020B0604020202020204" pitchFamily="34" charset="0"/>
              </a:rPr>
              <a:t>Michael died in 2013. The company received life insurance proceeds and redeemed Michael’s shares for $3 million. The redemption was the result of an agreement between Thomas and Michael's son.</a:t>
            </a:r>
          </a:p>
          <a:p>
            <a:pPr marL="0">
              <a:lnSpc>
                <a:spcPct val="107000"/>
              </a:lnSpc>
              <a:spcBef>
                <a:spcPts val="0"/>
              </a:spcBef>
              <a:spcAft>
                <a:spcPts val="800"/>
              </a:spcAft>
            </a:pPr>
            <a:r>
              <a:rPr lang="en-US" sz="2400" dirty="0">
                <a:latin typeface="Arial" panose="020B0604020202020204" pitchFamily="34" charset="0"/>
                <a:cs typeface="Arial" panose="020B0604020202020204" pitchFamily="34" charset="0"/>
              </a:rPr>
              <a:t>The additional proceeds of the insurance policy ($500,000) were used to pay operating expenses</a:t>
            </a:r>
            <a:r>
              <a:rPr lang="en-US" sz="2000" dirty="0">
                <a:cs typeface="Times New Roman" panose="02020603050405020304" pitchFamily="18" charset="0"/>
              </a:rPr>
              <a:t>.</a:t>
            </a:r>
          </a:p>
          <a:p>
            <a:pPr marL="0" lvl="0">
              <a:lnSpc>
                <a:spcPct val="107000"/>
              </a:lnSpc>
              <a:spcBef>
                <a:spcPts val="0"/>
              </a:spcBef>
              <a:spcAft>
                <a:spcPts val="800"/>
              </a:spcAft>
            </a:pPr>
            <a:r>
              <a:rPr lang="en-US" sz="2400" dirty="0">
                <a:latin typeface="Arial" panose="020B0604020202020204" pitchFamily="34" charset="0"/>
                <a:cs typeface="Arial" panose="020B0604020202020204" pitchFamily="34" charset="0"/>
              </a:rPr>
              <a:t>Thomas filed an estate tax return with respect to Michael’s estate and valued Michael shares at $3 million. Thomas relied solely on the redemption amount.</a:t>
            </a:r>
          </a:p>
          <a:p>
            <a:pPr marL="0" lvl="0">
              <a:lnSpc>
                <a:spcPct val="107000"/>
              </a:lnSpc>
              <a:spcBef>
                <a:spcPts val="0"/>
              </a:spcBef>
              <a:spcAft>
                <a:spcPts val="800"/>
              </a:spcAft>
            </a:pPr>
            <a:r>
              <a:rPr lang="en-US" sz="2400" dirty="0">
                <a:latin typeface="Arial" panose="020B0604020202020204" pitchFamily="34" charset="0"/>
                <a:cs typeface="Arial" panose="020B0604020202020204" pitchFamily="34" charset="0"/>
              </a:rPr>
              <a:t>The IRS audited the estate tax return of Michael.</a:t>
            </a:r>
          </a:p>
          <a:p>
            <a:pPr marL="0">
              <a:lnSpc>
                <a:spcPct val="107000"/>
              </a:lnSpc>
              <a:spcBef>
                <a:spcPts val="0"/>
              </a:spcBef>
              <a:spcAft>
                <a:spcPts val="800"/>
              </a:spcAft>
            </a:pPr>
            <a:endParaRPr lang="en-US" sz="2000" dirty="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1945751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4800" dirty="0">
                <a:latin typeface="Arial" panose="020B0604020202020204" pitchFamily="34" charset="0"/>
                <a:cs typeface="Arial" panose="020B0604020202020204" pitchFamily="34" charset="0"/>
              </a:rPr>
              <a:t>IRS Conclusion</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pPr marL="0" indent="-342900">
              <a:lnSpc>
                <a:spcPct val="107000"/>
              </a:lnSpc>
              <a:spcBef>
                <a:spcPts val="0"/>
              </a:spcBef>
              <a:buFont typeface="Symbol" panose="05050102010706020507" pitchFamily="18" charset="2"/>
              <a:buChar char=""/>
            </a:pPr>
            <a:r>
              <a:rPr lang="en-US" sz="2000" dirty="0">
                <a:latin typeface="Arial" panose="020B0604020202020204" pitchFamily="34" charset="0"/>
                <a:cs typeface="Arial" panose="020B0604020202020204" pitchFamily="34" charset="0"/>
              </a:rPr>
              <a:t>The IRS concluded that Michael’s shares had been undervalued. The IRS concluded that the life insurance proceeds were required to be taken into account when valuing the company.</a:t>
            </a:r>
          </a:p>
          <a:p>
            <a:pPr marL="0" indent="-342900">
              <a:lnSpc>
                <a:spcPct val="107000"/>
              </a:lnSpc>
              <a:spcBef>
                <a:spcPts val="0"/>
              </a:spcBef>
              <a:buFont typeface="Symbol" panose="05050102010706020507" pitchFamily="18" charset="2"/>
              <a:buChar char=""/>
            </a:pPr>
            <a:endParaRPr lang="en-US" sz="2000" dirty="0">
              <a:latin typeface="Arial" panose="020B0604020202020204" pitchFamily="34" charset="0"/>
              <a:cs typeface="Arial" panose="020B0604020202020204" pitchFamily="34" charset="0"/>
            </a:endParaRPr>
          </a:p>
          <a:p>
            <a:pPr marL="0" marR="0" lvl="0" indent="-342900">
              <a:lnSpc>
                <a:spcPct val="107000"/>
              </a:lnSpc>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The estate argued that the company's fair market value should not include the life insurance proceeds that were used to redeem shares because they were offset by a liability.</a:t>
            </a:r>
          </a:p>
          <a:p>
            <a:pPr marL="0" marR="0" lvl="0" indent="-342900">
              <a:lnSpc>
                <a:spcPct val="107000"/>
              </a:lnSpc>
              <a:spcBef>
                <a:spcPts val="0"/>
              </a:spcBef>
              <a:spcAft>
                <a:spcPts val="0"/>
              </a:spcAft>
              <a:buFont typeface="Symbol" panose="05050102010706020507" pitchFamily="18" charset="2"/>
              <a:buChar char=""/>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lvl="0" indent="-342900">
              <a:lnSpc>
                <a:spcPct val="107000"/>
              </a:lnSpc>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The IRS took the position that the stock purchase agreement should be disregarded and that the life insurance proceeds must be included.</a:t>
            </a:r>
          </a:p>
          <a:p>
            <a:pPr marL="0" marR="0" lvl="0" indent="-342900">
              <a:lnSpc>
                <a:spcPct val="107000"/>
              </a:lnSpc>
              <a:spcBef>
                <a:spcPts val="0"/>
              </a:spcBef>
              <a:spcAft>
                <a:spcPts val="0"/>
              </a:spcAft>
              <a:buFont typeface="Symbol" panose="05050102010706020507" pitchFamily="18" charset="2"/>
              <a:buChar char=""/>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lvl="0" indent="-342900">
              <a:lnSpc>
                <a:spcPct val="107000"/>
              </a:lnSpc>
              <a:spcBef>
                <a:spcPts val="0"/>
              </a:spcBef>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Arial" panose="020B0604020202020204" pitchFamily="34" charset="0"/>
              </a:rPr>
              <a:t>Connelly lost at district court level and appealed to Eighth Circuit.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lvl="0" indent="-342900">
              <a:lnSpc>
                <a:spcPct val="107000"/>
              </a:lnSpc>
              <a:spcBef>
                <a:spcPts val="0"/>
              </a:spcBef>
              <a:spcAft>
                <a:spcPts val="0"/>
              </a:spcAft>
              <a:buFont typeface="Symbol" panose="05050102010706020507" pitchFamily="18" charset="2"/>
              <a:buChar char=""/>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lvl="0">
              <a:lnSpc>
                <a:spcPct val="107000"/>
              </a:lnSpc>
              <a:spcBef>
                <a:spcPts val="0"/>
              </a:spcBef>
              <a:spcAft>
                <a:spcPts val="800"/>
              </a:spcAft>
            </a:pPr>
            <a:endParaRPr lang="en-US" sz="2000" dirty="0">
              <a:latin typeface="Arial" panose="020B0604020202020204" pitchFamily="34" charset="0"/>
              <a:cs typeface="Arial" panose="020B0604020202020204" pitchFamily="34" charset="0"/>
            </a:endParaRPr>
          </a:p>
          <a:p>
            <a:pPr marL="0">
              <a:lnSpc>
                <a:spcPct val="107000"/>
              </a:lnSpc>
              <a:spcBef>
                <a:spcPts val="0"/>
              </a:spcBef>
              <a:spcAft>
                <a:spcPts val="800"/>
              </a:spcAft>
            </a:pPr>
            <a:endParaRPr lang="en-US" sz="2000" dirty="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1917924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EIGHTH CIRCUIT DECISION</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pPr marL="0" marR="0" lvl="1" indent="-342900">
              <a:lnSpc>
                <a:spcPct val="107000"/>
              </a:lnSpc>
              <a:spcBef>
                <a:spcPts val="0"/>
              </a:spcBef>
              <a:buFont typeface="Symbol" panose="05050102010706020507" pitchFamily="18" charset="2"/>
              <a:buChar char=""/>
            </a:pPr>
            <a:r>
              <a:rPr lang="en-US" sz="2000" dirty="0">
                <a:latin typeface="Arial" panose="020B0604020202020204" pitchFamily="34" charset="0"/>
                <a:cs typeface="Arial" panose="020B0604020202020204" pitchFamily="34" charset="0"/>
              </a:rPr>
              <a:t>The court first concluded that the buy-sell agreement did not satisfy the requirements of section 2703. </a:t>
            </a:r>
          </a:p>
          <a:p>
            <a:pPr marL="0" marR="0" lvl="1" indent="-342900">
              <a:lnSpc>
                <a:spcPct val="107000"/>
              </a:lnSpc>
              <a:spcBef>
                <a:spcPts val="0"/>
              </a:spcBef>
              <a:buFont typeface="Symbol" panose="05050102010706020507" pitchFamily="18" charset="2"/>
              <a:buChar char=""/>
            </a:pPr>
            <a:endParaRPr lang="en-US" sz="2000" dirty="0">
              <a:latin typeface="Arial" panose="020B0604020202020204" pitchFamily="34" charset="0"/>
              <a:cs typeface="Arial" panose="020B0604020202020204" pitchFamily="34" charset="0"/>
            </a:endParaRPr>
          </a:p>
          <a:p>
            <a:pPr marL="0" marR="0" lvl="1" indent="-342900">
              <a:lnSpc>
                <a:spcPct val="107000"/>
              </a:lnSpc>
              <a:spcBef>
                <a:spcPts val="0"/>
              </a:spcBef>
              <a:buFont typeface="Symbol" panose="05050102010706020507" pitchFamily="18" charset="2"/>
              <a:buChar char=""/>
            </a:pPr>
            <a:r>
              <a:rPr lang="en-US" sz="2000" dirty="0">
                <a:latin typeface="Arial" panose="020B0604020202020204" pitchFamily="34" charset="0"/>
                <a:cs typeface="Arial" panose="020B0604020202020204" pitchFamily="34" charset="0"/>
              </a:rPr>
              <a:t>The court noted that to the extent a process to determine valuation was part of the agreement, the process was not followed. Agreement provided for certificate of value, which was never completed. Agreement provided for an appraisal if no certificate of value was completed but no appraisal was completed. </a:t>
            </a:r>
          </a:p>
          <a:p>
            <a:pPr marL="0" marR="0" lvl="1" indent="-342900">
              <a:lnSpc>
                <a:spcPct val="107000"/>
              </a:lnSpc>
              <a:spcBef>
                <a:spcPts val="0"/>
              </a:spcBef>
              <a:buFont typeface="Symbol" panose="05050102010706020507" pitchFamily="18" charset="2"/>
              <a:buChar char=""/>
            </a:pPr>
            <a:endParaRPr lang="en-US" sz="2000" dirty="0">
              <a:latin typeface="Arial" panose="020B0604020202020204" pitchFamily="34" charset="0"/>
              <a:cs typeface="Arial" panose="020B0604020202020204" pitchFamily="34" charset="0"/>
            </a:endParaRPr>
          </a:p>
          <a:p>
            <a:pPr marL="0" marR="0" indent="-342900">
              <a:lnSpc>
                <a:spcPct val="107000"/>
              </a:lnSpc>
              <a:spcBef>
                <a:spcPts val="0"/>
              </a:spcBef>
              <a:buFont typeface="Symbol" panose="05050102010706020507" pitchFamily="18" charset="2"/>
              <a:buChar char=""/>
            </a:pPr>
            <a:r>
              <a:rPr lang="en-US" sz="2000" b="1" dirty="0">
                <a:latin typeface="Arial" panose="020B0604020202020204" pitchFamily="34" charset="0"/>
                <a:cs typeface="Arial" panose="020B0604020202020204" pitchFamily="34" charset="0"/>
              </a:rPr>
              <a:t>Court concluded that life insurance proceeds had to be included in value of Crown Co. despite the fact there was a redemption obligation</a:t>
            </a:r>
            <a:r>
              <a:rPr lang="en-US" sz="2000" dirty="0">
                <a:latin typeface="Arial" panose="020B0604020202020204" pitchFamily="34" charset="0"/>
                <a:cs typeface="Arial" panose="020B0604020202020204" pitchFamily="34" charset="0"/>
              </a:rPr>
              <a:t>. Court noted that value of underlying equity of company was not reduced by the obligation because the life insurance funded the obligation. </a:t>
            </a:r>
          </a:p>
          <a:p>
            <a:pPr marL="0">
              <a:lnSpc>
                <a:spcPct val="107000"/>
              </a:lnSpc>
              <a:spcBef>
                <a:spcPts val="0"/>
              </a:spcBef>
              <a:spcAft>
                <a:spcPts val="800"/>
              </a:spcAft>
            </a:pPr>
            <a:endParaRPr lang="en-US" sz="2000" dirty="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1018489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Fair Market Value of Shares –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willing buyer/willing seller</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2000" dirty="0">
                <a:latin typeface="Arial" panose="020B0604020202020204" pitchFamily="34" charset="0"/>
                <a:cs typeface="Arial" panose="020B0604020202020204" pitchFamily="34" charset="0"/>
              </a:rPr>
              <a:t>The value of property in the gross estate is “the price at which the property would change hands between a willing buyer and a willing seller, neither being under any compulsion to buy or to sell and both having reasonable knowledge of relevant facts.”  26 C.F.R. § 20.2031-1(b). </a:t>
            </a:r>
          </a:p>
          <a:p>
            <a:r>
              <a:rPr lang="en-US" sz="2000" dirty="0">
                <a:latin typeface="Arial" panose="020B0604020202020204" pitchFamily="34" charset="0"/>
                <a:cs typeface="Arial" panose="020B0604020202020204" pitchFamily="34" charset="0"/>
              </a:rPr>
              <a:t>For closely held corporations, the share value “shall be determined by  taking  into  consideration,  in  addition  to  all  other  factors,  the  value  of stock or securities of corporations engaged in the same or a similar line of business which are listed on an exchange.”  26 U.S.C. § 2031(b). </a:t>
            </a:r>
          </a:p>
          <a:p>
            <a:pPr marL="0">
              <a:lnSpc>
                <a:spcPct val="107000"/>
              </a:lnSpc>
              <a:spcBef>
                <a:spcPts val="0"/>
              </a:spcBef>
              <a:spcAft>
                <a:spcPts val="800"/>
              </a:spcAft>
            </a:pPr>
            <a:endParaRPr lang="en-US" sz="2000" dirty="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547328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Non-operating Assets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are to be Considered</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da-DK" sz="2000" dirty="0">
                <a:latin typeface="Arial" panose="020B0604020202020204" pitchFamily="34" charset="0"/>
                <a:cs typeface="Arial" panose="020B0604020202020204" pitchFamily="34" charset="0"/>
              </a:rPr>
              <a:t>26 C.F.R. §20.2031-2(f)(2) – ”</a:t>
            </a:r>
            <a:r>
              <a:rPr lang="en-US" sz="2000" dirty="0">
                <a:latin typeface="Arial" panose="020B0604020202020204" pitchFamily="34" charset="0"/>
                <a:cs typeface="Arial" panose="020B0604020202020204" pitchFamily="34" charset="0"/>
              </a:rPr>
              <a:t>consideration shall also be given to nonoperating assets, including proceeds of life insurance policies payable to or for the benefit of the company, to the extent such nonoperating assets have not been taken into account in the determination of net worth, prospective earning power and dividend-earning capacity.” </a:t>
            </a:r>
          </a:p>
          <a:p>
            <a:r>
              <a:rPr lang="en-US" sz="2000" dirty="0">
                <a:latin typeface="Arial" panose="020B0604020202020204" pitchFamily="34" charset="0"/>
                <a:cs typeface="Arial" panose="020B0604020202020204" pitchFamily="34" charset="0"/>
              </a:rPr>
              <a:t>IRC </a:t>
            </a:r>
            <a:r>
              <a:rPr lang="da-DK" sz="2000" dirty="0">
                <a:latin typeface="Arial" panose="020B0604020202020204" pitchFamily="34" charset="0"/>
                <a:cs typeface="Arial" panose="020B0604020202020204" pitchFamily="34" charset="0"/>
              </a:rPr>
              <a:t>§2042 – </a:t>
            </a:r>
            <a:r>
              <a:rPr lang="en-US" sz="2000" dirty="0">
                <a:latin typeface="Arial" panose="020B0604020202020204" pitchFamily="34" charset="0"/>
                <a:cs typeface="Arial" panose="020B0604020202020204" pitchFamily="34" charset="0"/>
              </a:rPr>
              <a:t>The value of a decedent’s gross estate includes life insurance paid to the estate as well as proceeds received by beneficiaries under insurance policies to the extent that decedent had any incidents of ownership.</a:t>
            </a:r>
          </a:p>
          <a:p>
            <a:r>
              <a:rPr lang="en-US" sz="2000" dirty="0">
                <a:latin typeface="Arial" panose="020B0604020202020204" pitchFamily="34" charset="0"/>
                <a:cs typeface="Arial" panose="020B0604020202020204" pitchFamily="34" charset="0"/>
              </a:rPr>
              <a:t>20.2042-1(c)(6) clarifies that a decedent does not  possess  the  “incidents  of  ownership”  described  in  § 2042  merely  by  virtue  of  being  a  controlling  shareholder  in  a  corporation  that  owns  and  benefits  from  the policy. As a result, the proceeds paid it to the company were not included in Michael's estate.</a:t>
            </a:r>
          </a:p>
          <a:p>
            <a:pPr marL="0">
              <a:lnSpc>
                <a:spcPct val="107000"/>
              </a:lnSpc>
              <a:spcBef>
                <a:spcPts val="0"/>
              </a:spcBef>
              <a:spcAft>
                <a:spcPts val="800"/>
              </a:spcAft>
            </a:pPr>
            <a:endParaRPr lang="en-US" sz="2000" dirty="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431058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Life Insurance Proceeds augment Michael’s Estate</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2000" dirty="0">
                <a:latin typeface="Arial" panose="020B0604020202020204" pitchFamily="34" charset="0"/>
                <a:cs typeface="Arial" panose="020B0604020202020204" pitchFamily="34" charset="0"/>
              </a:rPr>
              <a:t>The Court stated that the life insurance proceeds indirectly augmented Michael’s gross estate by virtue of a proper valuation of the company.</a:t>
            </a:r>
          </a:p>
          <a:p>
            <a:r>
              <a:rPr lang="en-US" sz="2000" dirty="0">
                <a:latin typeface="Arial" panose="020B0604020202020204" pitchFamily="34" charset="0"/>
                <a:cs typeface="Arial" panose="020B0604020202020204" pitchFamily="34" charset="0"/>
              </a:rPr>
              <a:t>The court rejected the argument that the life insurance proceeds are directly offset by a redemption liability. A distinction was made between a liability and an agreement to redeem shares. </a:t>
            </a:r>
          </a:p>
          <a:p>
            <a:r>
              <a:rPr lang="en-US" sz="2000" dirty="0">
                <a:latin typeface="Arial" panose="020B0604020202020204" pitchFamily="34" charset="0"/>
                <a:cs typeface="Arial" panose="020B0604020202020204" pitchFamily="34" charset="0"/>
              </a:rPr>
              <a:t> The court concluded that a willing buyer would pay up to $6.86 million for the company having considered the life insurance proceeds and the ability to extinguish or redeem these shares pursuant to the redemption agreement.</a:t>
            </a:r>
          </a:p>
          <a:p>
            <a:r>
              <a:rPr lang="en-US" sz="2000" dirty="0">
                <a:latin typeface="Arial" panose="020B0604020202020204" pitchFamily="34" charset="0"/>
                <a:cs typeface="Arial" panose="020B0604020202020204" pitchFamily="34" charset="0"/>
              </a:rPr>
              <a:t>The court also stated that a willing seller would not accept only $3.86 million for the company when the company was about to receive $3 million in life insurance proceeds.</a:t>
            </a:r>
          </a:p>
          <a:p>
            <a:pPr marL="0">
              <a:lnSpc>
                <a:spcPct val="107000"/>
              </a:lnSpc>
              <a:spcBef>
                <a:spcPts val="0"/>
              </a:spcBef>
              <a:spcAft>
                <a:spcPts val="800"/>
              </a:spcAft>
            </a:pPr>
            <a:endParaRPr lang="en-US" sz="2000" dirty="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307646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Value of Shares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2000" dirty="0">
                <a:latin typeface="Arial" panose="020B0604020202020204" pitchFamily="34" charset="0"/>
                <a:cs typeface="Arial" panose="020B0604020202020204" pitchFamily="34" charset="0"/>
              </a:rPr>
              <a:t>The Court evaluated the value of the shares and noted that, exclusive  of  the  life  insurance  proceeds, then  upon Michael’s   death,   each share   was   worth   $7,720   before   redemption.</a:t>
            </a:r>
          </a:p>
          <a:p>
            <a:r>
              <a:rPr lang="en-US" sz="2000" dirty="0">
                <a:latin typeface="Arial" panose="020B0604020202020204" pitchFamily="34" charset="0"/>
                <a:cs typeface="Arial" panose="020B0604020202020204" pitchFamily="34" charset="0"/>
              </a:rPr>
              <a:t>After redemption,  Michael’s  interest  is  extinguished,  but  Thomas  still  has  114.1  shares  giving him full control of Crown’s $3.86 million value.  Those shares are now worth about $33,800 each.</a:t>
            </a:r>
          </a:p>
          <a:p>
            <a:r>
              <a:rPr lang="en-US" sz="2000" dirty="0">
                <a:latin typeface="Arial" panose="020B0604020202020204" pitchFamily="34" charset="0"/>
                <a:cs typeface="Arial" panose="020B0604020202020204" pitchFamily="34" charset="0"/>
              </a:rPr>
              <a:t>This increase in value contradicts the position of the estate that the life insurance proceeds were offset by a liability.</a:t>
            </a:r>
          </a:p>
          <a:p>
            <a:pPr marL="0">
              <a:lnSpc>
                <a:spcPct val="107000"/>
              </a:lnSpc>
              <a:spcBef>
                <a:spcPts val="0"/>
              </a:spcBef>
              <a:spcAft>
                <a:spcPts val="800"/>
              </a:spcAft>
            </a:pPr>
            <a:endParaRPr lang="en-US" sz="2000" dirty="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VWattys.com</a:t>
            </a:r>
          </a:p>
        </p:txBody>
      </p:sp>
    </p:spTree>
    <p:extLst>
      <p:ext uri="{BB962C8B-B14F-4D97-AF65-F5344CB8AC3E}">
        <p14:creationId xmlns:p14="http://schemas.microsoft.com/office/powerpoint/2010/main" val="1151935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1122363"/>
            <a:ext cx="9144000" cy="1216800"/>
          </a:xfrm>
        </p:spPr>
        <p:txBody>
          <a:bodyPr>
            <a:normAutofit/>
          </a:bodyPr>
          <a:lstStyle/>
          <a:p>
            <a:pPr algn="ctr"/>
            <a:r>
              <a:rPr lang="en-US" altLang="en-US" sz="6000" i="1" dirty="0">
                <a:latin typeface="Arial" panose="020B0604020202020204" pitchFamily="34" charset="0"/>
                <a:cs typeface="Arial" panose="020B0604020202020204" pitchFamily="34" charset="0"/>
              </a:rPr>
              <a:t>Blount v. Commissioner</a:t>
            </a:r>
            <a:endParaRPr lang="en-US" dirty="0">
              <a:latin typeface="Arial" panose="020B0604020202020204" pitchFamily="34" charset="0"/>
              <a:cs typeface="Arial" panose="020B0604020202020204" pitchFamily="34" charset="0"/>
            </a:endParaRP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normAutofit/>
          </a:bodyPr>
          <a:lstStyle/>
          <a:p>
            <a:r>
              <a:rPr lang="en-US" sz="3200" dirty="0">
                <a:latin typeface="Arial" panose="020B0604020202020204" pitchFamily="34" charset="0"/>
                <a:cs typeface="Arial" panose="020B0604020202020204" pitchFamily="34" charset="0"/>
              </a:rPr>
              <a:t>Eleventh Circuit Concluded Differently</a:t>
            </a:r>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8076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Autofit/>
          </a:bodyPr>
          <a:lstStyle/>
          <a:p>
            <a:pPr algn="ctr"/>
            <a:r>
              <a:rPr lang="en-US" sz="3200" dirty="0">
                <a:latin typeface="Arial" panose="020B0604020202020204" pitchFamily="34" charset="0"/>
                <a:cs typeface="Arial" panose="020B0604020202020204" pitchFamily="34" charset="0"/>
              </a:rPr>
              <a:t>ACKNOWLEDGING</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lnSpc>
                <a:spcPct val="115000"/>
              </a:lnSpc>
              <a:spcBef>
                <a:spcPts val="0"/>
              </a:spcBef>
              <a:spcAft>
                <a:spcPts val="1000"/>
              </a:spcAft>
            </a:pPr>
            <a:endParaRPr lang="en-US" sz="2000" dirty="0">
              <a:effectLst/>
              <a:latin typeface="Arial" panose="020B0604020202020204" pitchFamily="34" charset="0"/>
            </a:endParaRPr>
          </a:p>
          <a:p>
            <a:pPr marL="0" marR="0" indent="0">
              <a:spcBef>
                <a:spcPts val="0"/>
              </a:spcBef>
              <a:spcAft>
                <a:spcPts val="0"/>
              </a:spcAft>
              <a:buNone/>
            </a:pPr>
            <a:endParaRPr lang="en-US" sz="1800" dirty="0">
              <a:effectLst/>
              <a:latin typeface="Cambria" panose="02040503050406030204" pitchFamily="18" charset="0"/>
              <a:ea typeface="Times New Roman" panose="02020603050405020304" pitchFamily="18"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pic>
        <p:nvPicPr>
          <p:cNvPr id="6" name="Content Placeholder 5" descr="Blue text on a black background&#10;&#10;Description automatically generated">
            <a:extLst>
              <a:ext uri="{FF2B5EF4-FFF2-40B4-BE49-F238E27FC236}">
                <a16:creationId xmlns:a16="http://schemas.microsoft.com/office/drawing/2014/main" id="{54228616-8583-95F1-3692-EC99D5D6C2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171843"/>
            <a:ext cx="8293100" cy="2995469"/>
          </a:xfrm>
          <a:prstGeom prst="rect">
            <a:avLst/>
          </a:prstGeom>
        </p:spPr>
      </p:pic>
    </p:spTree>
    <p:extLst>
      <p:ext uri="{BB962C8B-B14F-4D97-AF65-F5344CB8AC3E}">
        <p14:creationId xmlns:p14="http://schemas.microsoft.com/office/powerpoint/2010/main" val="3666294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Facts of the </a:t>
            </a:r>
            <a:r>
              <a:rPr lang="en-US" i="1" dirty="0">
                <a:latin typeface="Arial" panose="020B0604020202020204" pitchFamily="34" charset="0"/>
                <a:cs typeface="Arial" panose="020B0604020202020204" pitchFamily="34" charset="0"/>
              </a:rPr>
              <a:t>Blount</a:t>
            </a:r>
            <a:r>
              <a:rPr lang="en-US" dirty="0">
                <a:latin typeface="Arial" panose="020B0604020202020204" pitchFamily="34" charset="0"/>
                <a:cs typeface="Arial" panose="020B0604020202020204" pitchFamily="34" charset="0"/>
              </a:rPr>
              <a:t> Case</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2000" dirty="0">
                <a:latin typeface="Arial" panose="020B0604020202020204" pitchFamily="34" charset="0"/>
                <a:cs typeface="Arial" panose="020B0604020202020204" pitchFamily="34" charset="0"/>
              </a:rPr>
              <a:t>In 1981, the owners of Blount Construction Company entered into a stock purchase agreement that provided that the company would purchase these stocks on the death of the holder at a price agreed on by the parties, or in the event there was no agreement, for a purchase price based on the book value of the corporation.</a:t>
            </a:r>
          </a:p>
          <a:p>
            <a:r>
              <a:rPr lang="en-US" sz="2000" dirty="0">
                <a:latin typeface="Arial" panose="020B0604020202020204" pitchFamily="34" charset="0"/>
                <a:cs typeface="Arial" panose="020B0604020202020204" pitchFamily="34" charset="0"/>
              </a:rPr>
              <a:t>The company purchased life insurance policies for the purpose of being able to continue operations while fulfilling commitments under the stock purchase agreement.</a:t>
            </a:r>
          </a:p>
          <a:p>
            <a:r>
              <a:rPr lang="en-US" sz="2000" dirty="0">
                <a:latin typeface="Arial" panose="020B0604020202020204" pitchFamily="34" charset="0"/>
                <a:cs typeface="Arial" panose="020B0604020202020204" pitchFamily="34" charset="0"/>
              </a:rPr>
              <a:t>In January 1996, Jennings died while owning 46% of the company's shares. </a:t>
            </a:r>
          </a:p>
          <a:p>
            <a:r>
              <a:rPr lang="en-US" sz="2000" dirty="0">
                <a:latin typeface="Arial" panose="020B0604020202020204" pitchFamily="34" charset="0"/>
                <a:cs typeface="Arial" panose="020B0604020202020204" pitchFamily="34" charset="0"/>
              </a:rPr>
              <a:t>The company received $3 million from life insurance proceeds.</a:t>
            </a:r>
          </a:p>
          <a:p>
            <a:r>
              <a:rPr lang="en-US" sz="2000" dirty="0">
                <a:latin typeface="Arial" panose="020B0604020202020204" pitchFamily="34" charset="0"/>
                <a:cs typeface="Arial" panose="020B0604020202020204" pitchFamily="34" charset="0"/>
              </a:rPr>
              <a:t>The company paid a little less than $3 million to </a:t>
            </a:r>
            <a:r>
              <a:rPr lang="en-US" sz="2000" dirty="0" err="1">
                <a:latin typeface="Arial" panose="020B0604020202020204" pitchFamily="34" charset="0"/>
                <a:cs typeface="Arial" panose="020B0604020202020204" pitchFamily="34" charset="0"/>
              </a:rPr>
              <a:t>Jenning’s</a:t>
            </a:r>
            <a:r>
              <a:rPr lang="en-US" sz="2000" dirty="0">
                <a:latin typeface="Arial" panose="020B0604020202020204" pitchFamily="34" charset="0"/>
                <a:cs typeface="Arial" panose="020B0604020202020204" pitchFamily="34" charset="0"/>
              </a:rPr>
              <a:t> estate to redeem his shares. </a:t>
            </a:r>
          </a:p>
          <a:p>
            <a:pPr marL="0">
              <a:lnSpc>
                <a:spcPct val="107000"/>
              </a:lnSpc>
              <a:spcBef>
                <a:spcPts val="0"/>
              </a:spcBef>
              <a:spcAft>
                <a:spcPts val="800"/>
              </a:spcAft>
            </a:pPr>
            <a:endParaRPr lang="en-US" sz="2000" dirty="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556717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i="1" dirty="0">
                <a:latin typeface="Arial" panose="020B0604020202020204" pitchFamily="34" charset="0"/>
                <a:cs typeface="Arial" panose="020B0604020202020204" pitchFamily="34" charset="0"/>
              </a:rPr>
              <a:t>Blount (continued)</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2000" dirty="0">
                <a:latin typeface="Arial" panose="020B0604020202020204" pitchFamily="34" charset="0"/>
                <a:cs typeface="Arial" panose="020B0604020202020204" pitchFamily="34" charset="0"/>
              </a:rPr>
              <a:t>In October 1996, Blount was diagnosed with cancer. Blount was concerned about whether the company would be able to continue to operate after buying out his shares.</a:t>
            </a:r>
          </a:p>
          <a:p>
            <a:r>
              <a:rPr lang="en-US" sz="2000" dirty="0">
                <a:latin typeface="Arial" panose="020B0604020202020204" pitchFamily="34" charset="0"/>
                <a:cs typeface="Arial" panose="020B0604020202020204" pitchFamily="34" charset="0"/>
              </a:rPr>
              <a:t>In November 1996, Blount executed an amendment to the stock purchase agreement that required the company to buy him out at $4 million for the shares he owned at his death. </a:t>
            </a:r>
          </a:p>
          <a:p>
            <a:r>
              <a:rPr lang="en-US" sz="2000" dirty="0">
                <a:latin typeface="Arial" panose="020B0604020202020204" pitchFamily="34" charset="0"/>
                <a:cs typeface="Arial" panose="020B0604020202020204" pitchFamily="34" charset="0"/>
              </a:rPr>
              <a:t>The amendment to the stock purchase agreement was structured to lock in the amount of the buyout. There were no future investments based on the value.</a:t>
            </a:r>
          </a:p>
          <a:p>
            <a:r>
              <a:rPr lang="en-US" sz="2000" dirty="0">
                <a:latin typeface="Arial" panose="020B0604020202020204" pitchFamily="34" charset="0"/>
                <a:cs typeface="Arial" panose="020B0604020202020204" pitchFamily="34" charset="0"/>
              </a:rPr>
              <a:t>Blount died in September 1997. </a:t>
            </a:r>
          </a:p>
          <a:p>
            <a:pPr marL="0">
              <a:lnSpc>
                <a:spcPct val="107000"/>
              </a:lnSpc>
              <a:spcBef>
                <a:spcPts val="0"/>
              </a:spcBef>
              <a:spcAft>
                <a:spcPts val="800"/>
              </a:spcAft>
            </a:pPr>
            <a:endParaRPr lang="en-US" sz="2000" dirty="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1193366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Estate Tax Value and IRS Challenge</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2000" dirty="0">
                <a:latin typeface="Arial" panose="020B0604020202020204" pitchFamily="34" charset="0"/>
                <a:cs typeface="Arial" panose="020B0604020202020204" pitchFamily="34" charset="0"/>
              </a:rPr>
              <a:t>An estate tax return was filed for Blount’s estate valuing shares redeemed at $4 million.</a:t>
            </a:r>
          </a:p>
          <a:p>
            <a:r>
              <a:rPr lang="en-US" sz="2000" dirty="0">
                <a:latin typeface="Arial" panose="020B0604020202020204" pitchFamily="34" charset="0"/>
                <a:cs typeface="Arial" panose="020B0604020202020204" pitchFamily="34" charset="0"/>
              </a:rPr>
              <a:t>The Internal Revenue Service filed a notice of deficiency claiming that the stock was worth nearly $8 million.</a:t>
            </a:r>
          </a:p>
          <a:p>
            <a:r>
              <a:rPr lang="en-US" sz="2000" dirty="0">
                <a:latin typeface="Arial" panose="020B0604020202020204" pitchFamily="34" charset="0"/>
                <a:cs typeface="Arial" panose="020B0604020202020204" pitchFamily="34" charset="0"/>
              </a:rPr>
              <a:t>The Tax Court added the value of the life insurance to the base value of the company and concluded that the stock was worth $8.2 million for estate tax purposes.</a:t>
            </a:r>
          </a:p>
          <a:p>
            <a:r>
              <a:rPr lang="en-US" sz="2000" dirty="0">
                <a:latin typeface="Arial" panose="020B0604020202020204" pitchFamily="34" charset="0"/>
                <a:cs typeface="Arial" panose="020B0604020202020204" pitchFamily="34" charset="0"/>
              </a:rPr>
              <a:t>The estate appealed the Tax Court ruling to the Eleventh Circuit.</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1585739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Eleventh Circuit Analysis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1600" dirty="0">
                <a:latin typeface="Arial" panose="020B0604020202020204" pitchFamily="34" charset="0"/>
                <a:cs typeface="Arial" panose="020B0604020202020204" pitchFamily="34" charset="0"/>
              </a:rPr>
              <a:t>IRC §2001(a) - A tax is hereby imposed on the transfer of the taxable estate of every decedent who is a citizen or resident of the United States.</a:t>
            </a:r>
          </a:p>
          <a:p>
            <a:r>
              <a:rPr lang="en-US" sz="1600" dirty="0">
                <a:latin typeface="Arial" panose="020B0604020202020204" pitchFamily="34" charset="0"/>
                <a:cs typeface="Arial" panose="020B0604020202020204" pitchFamily="34" charset="0"/>
              </a:rPr>
              <a:t>IRC §2031(a) - The value of the taxable estate generally is the fair market value of the decedent's property at the date of death. </a:t>
            </a:r>
          </a:p>
          <a:p>
            <a:r>
              <a:rPr lang="en-US" sz="1600" dirty="0">
                <a:latin typeface="Arial" panose="020B0604020202020204" pitchFamily="34" charset="0"/>
                <a:cs typeface="Arial" panose="020B0604020202020204" pitchFamily="34" charset="0"/>
              </a:rPr>
              <a:t>There is an exception to various regulations on fair market value for property that is subject to a valid buy sell agreement. </a:t>
            </a:r>
            <a:r>
              <a:rPr lang="en-US" sz="1600" i="1" dirty="0">
                <a:latin typeface="Arial" panose="020B0604020202020204" pitchFamily="34" charset="0"/>
                <a:cs typeface="Arial" panose="020B0604020202020204" pitchFamily="34" charset="0"/>
              </a:rPr>
              <a:t>See generally Estate of True v. Comm'r</a:t>
            </a:r>
            <a:r>
              <a:rPr lang="en-US" sz="1600" dirty="0">
                <a:latin typeface="Arial" panose="020B0604020202020204" pitchFamily="34" charset="0"/>
                <a:cs typeface="Arial" panose="020B0604020202020204" pitchFamily="34" charset="0"/>
              </a:rPr>
              <a:t>, 390 F.3d 1210,1218 (10th Cir. 2004). </a:t>
            </a:r>
          </a:p>
          <a:p>
            <a:r>
              <a:rPr lang="en-US" sz="1600" dirty="0">
                <a:latin typeface="Arial" panose="020B0604020202020204" pitchFamily="34" charset="0"/>
                <a:cs typeface="Arial" panose="020B0604020202020204" pitchFamily="34" charset="0"/>
              </a:rPr>
              <a:t>Requirements of exception: </a:t>
            </a:r>
            <a:endParaRPr lang="en-US" sz="1400" dirty="0">
              <a:latin typeface="Arial" panose="020B0604020202020204" pitchFamily="34" charset="0"/>
              <a:cs typeface="Arial" panose="020B0604020202020204" pitchFamily="34" charset="0"/>
            </a:endParaRPr>
          </a:p>
          <a:p>
            <a:pPr lvl="1"/>
            <a:r>
              <a:rPr lang="en-US" sz="1400" dirty="0">
                <a:latin typeface="Arial" panose="020B0604020202020204" pitchFamily="34" charset="0"/>
                <a:cs typeface="Arial" panose="020B0604020202020204" pitchFamily="34" charset="0"/>
              </a:rPr>
              <a:t>(1) the offering price must be fixed and determinable under the agreement;</a:t>
            </a:r>
          </a:p>
          <a:p>
            <a:pPr lvl="1"/>
            <a:r>
              <a:rPr lang="en-US" sz="1400" dirty="0">
                <a:latin typeface="Arial" panose="020B0604020202020204" pitchFamily="34" charset="0"/>
                <a:cs typeface="Arial" panose="020B0604020202020204" pitchFamily="34" charset="0"/>
              </a:rPr>
              <a:t>(2) the agreement must be binding on the parties both during life and after death; and </a:t>
            </a:r>
          </a:p>
          <a:p>
            <a:pPr lvl="1"/>
            <a:r>
              <a:rPr lang="en-US" sz="1400" dirty="0">
                <a:latin typeface="Arial" panose="020B0604020202020204" pitchFamily="34" charset="0"/>
                <a:cs typeface="Arial" panose="020B0604020202020204" pitchFamily="34" charset="0"/>
              </a:rPr>
              <a:t>(3) the restrictive agreement must have been entered into for a bona fide business reason and must not be a substitute for a testamentary disposition.</a:t>
            </a:r>
          </a:p>
          <a:p>
            <a:pPr>
              <a:spcAft>
                <a:spcPts val="1000"/>
              </a:spcAft>
            </a:pPr>
            <a:endParaRPr lang="en-US" sz="2200" dirty="0">
              <a:solidFill>
                <a:srgbClr val="000000"/>
              </a:solidFill>
              <a:highlight>
                <a:srgbClr val="00FF00"/>
              </a:highlight>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779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736384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Eleventh Circuit Analysis (cont.) </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1600" dirty="0">
                <a:latin typeface="Arial" panose="020B0604020202020204" pitchFamily="34" charset="0"/>
                <a:cs typeface="Arial" panose="020B0604020202020204" pitchFamily="34" charset="0"/>
              </a:rPr>
              <a:t>Omnibus Budget Reconciliation Act of 1990, </a:t>
            </a:r>
            <a:r>
              <a:rPr lang="en-US" sz="1600" dirty="0" err="1">
                <a:latin typeface="Arial" panose="020B0604020202020204" pitchFamily="34" charset="0"/>
                <a:cs typeface="Arial" panose="020B0604020202020204" pitchFamily="34" charset="0"/>
              </a:rPr>
              <a:t>Pub.L</a:t>
            </a:r>
            <a:r>
              <a:rPr lang="en-US" sz="1600" dirty="0">
                <a:latin typeface="Arial" panose="020B0604020202020204" pitchFamily="34" charset="0"/>
                <a:cs typeface="Arial" panose="020B0604020202020204" pitchFamily="34" charset="0"/>
              </a:rPr>
              <a:t>. 101-508, 104 Stat. 1388 ("OBRA"). Agreement must: </a:t>
            </a:r>
          </a:p>
          <a:p>
            <a:pPr lvl="1"/>
            <a:r>
              <a:rPr lang="en-US" sz="1400" dirty="0">
                <a:latin typeface="Arial" panose="020B0604020202020204" pitchFamily="34" charset="0"/>
                <a:cs typeface="Arial" panose="020B0604020202020204" pitchFamily="34" charset="0"/>
              </a:rPr>
              <a:t>(1) have a bona fide business purpose, </a:t>
            </a:r>
          </a:p>
          <a:p>
            <a:pPr lvl="1"/>
            <a:r>
              <a:rPr lang="en-US" sz="1400" dirty="0">
                <a:latin typeface="Arial" panose="020B0604020202020204" pitchFamily="34" charset="0"/>
                <a:cs typeface="Arial" panose="020B0604020202020204" pitchFamily="34" charset="0"/>
              </a:rPr>
              <a:t>(2) not permit a wealth transfer to the natural objects of the decedent's bounty, and </a:t>
            </a:r>
          </a:p>
          <a:p>
            <a:pPr lvl="1"/>
            <a:r>
              <a:rPr lang="en-US" sz="1400" dirty="0">
                <a:latin typeface="Arial" panose="020B0604020202020204" pitchFamily="34" charset="0"/>
                <a:cs typeface="Arial" panose="020B0604020202020204" pitchFamily="34" charset="0"/>
              </a:rPr>
              <a:t>(3) be comparable to similar  arrangements negotiated at arm's length.</a:t>
            </a:r>
          </a:p>
          <a:p>
            <a:r>
              <a:rPr lang="en-US" sz="1600" dirty="0">
                <a:latin typeface="Arial" panose="020B0604020202020204" pitchFamily="34" charset="0"/>
                <a:cs typeface="Arial" panose="020B0604020202020204" pitchFamily="34" charset="0"/>
              </a:rPr>
              <a:t>The 11</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Circuit concluded that the life insurance proceeds should not be included because they had otherwise been taken into account.</a:t>
            </a:r>
          </a:p>
          <a:p>
            <a:r>
              <a:rPr lang="en-US" sz="1600" dirty="0">
                <a:latin typeface="Arial" panose="020B0604020202020204" pitchFamily="34" charset="0"/>
                <a:cs typeface="Arial" panose="020B0604020202020204" pitchFamily="34" charset="0"/>
              </a:rPr>
              <a:t>The 11</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Circuit noted the same regulation, T</a:t>
            </a:r>
            <a:r>
              <a:rPr lang="pt-BR" sz="1600" dirty="0">
                <a:latin typeface="Arial" panose="020B0604020202020204" pitchFamily="34" charset="0"/>
                <a:cs typeface="Arial" panose="020B0604020202020204" pitchFamily="34" charset="0"/>
              </a:rPr>
              <a:t>reas. Reg. § 20.2031-2(f)(2), </a:t>
            </a:r>
            <a:r>
              <a:rPr lang="en-US" sz="1600" dirty="0">
                <a:latin typeface="Arial" panose="020B0604020202020204" pitchFamily="34" charset="0"/>
                <a:cs typeface="Arial" panose="020B0604020202020204" pitchFamily="34" charset="0"/>
              </a:rPr>
              <a:t>noted by the 8th circuit in the </a:t>
            </a:r>
            <a:r>
              <a:rPr lang="en-US" sz="1600" i="1" dirty="0">
                <a:latin typeface="Arial" panose="020B0604020202020204" pitchFamily="34" charset="0"/>
                <a:cs typeface="Arial" panose="020B0604020202020204" pitchFamily="34" charset="0"/>
              </a:rPr>
              <a:t>Connelly</a:t>
            </a:r>
            <a:r>
              <a:rPr lang="en-US" sz="1600" dirty="0">
                <a:latin typeface="Arial" panose="020B0604020202020204" pitchFamily="34" charset="0"/>
                <a:cs typeface="Arial" panose="020B0604020202020204" pitchFamily="34" charset="0"/>
              </a:rPr>
              <a:t> case but concluded that the life insurance proceeds were offset by an obligation to pay those proceeds in a stock buyout. </a:t>
            </a:r>
          </a:p>
          <a:p>
            <a:r>
              <a:rPr lang="en-US" sz="1600" dirty="0">
                <a:latin typeface="Arial" panose="020B0604020202020204" pitchFamily="34" charset="0"/>
                <a:cs typeface="Arial" panose="020B0604020202020204" pitchFamily="34" charset="0"/>
              </a:rPr>
              <a:t>The 11</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Circuit noted that deducting the proceeds would not necessarily impact what a willing buyer would pay for the firm's stock because it was offset by a dollar for dollar obligation to pay out the policy’s benefit (referring to 9th circuit case, </a:t>
            </a:r>
            <a:r>
              <a:rPr lang="en-US" sz="1600" i="1" dirty="0">
                <a:latin typeface="Arial" panose="020B0604020202020204" pitchFamily="34" charset="0"/>
                <a:cs typeface="Arial" panose="020B0604020202020204" pitchFamily="34" charset="0"/>
              </a:rPr>
              <a:t>Estate of Cartwright v. Commissioner</a:t>
            </a:r>
            <a:r>
              <a:rPr lang="en-US" sz="1600" dirty="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p>
            <a:pPr>
              <a:spcAft>
                <a:spcPts val="1000"/>
              </a:spcAft>
            </a:pPr>
            <a:endParaRPr lang="en-US" sz="2200" dirty="0">
              <a:solidFill>
                <a:srgbClr val="000000"/>
              </a:solidFill>
              <a:highlight>
                <a:srgbClr val="00FF00"/>
              </a:highlight>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5678964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i="1" dirty="0">
                <a:latin typeface="Arial" panose="020B0604020202020204" pitchFamily="34" charset="0"/>
                <a:cs typeface="Arial" panose="020B0604020202020204" pitchFamily="34" charset="0"/>
              </a:rPr>
              <a:t>Blount</a:t>
            </a:r>
            <a:r>
              <a:rPr lang="en-US" dirty="0">
                <a:latin typeface="Arial" panose="020B0604020202020204" pitchFamily="34" charset="0"/>
                <a:cs typeface="Arial" panose="020B0604020202020204" pitchFamily="34" charset="0"/>
              </a:rPr>
              <a:t> – Insurance is Not Included</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2400" dirty="0">
                <a:latin typeface="Arial" panose="020B0604020202020204" pitchFamily="34" charset="0"/>
                <a:cs typeface="Arial" panose="020B0604020202020204" pitchFamily="34" charset="0"/>
              </a:rPr>
              <a:t>The court noted that even when stock purchase agreement is not controlling for value, the agreement remains an enforceable liability against the valued company.</a:t>
            </a:r>
          </a:p>
          <a:p>
            <a:r>
              <a:rPr lang="en-US" sz="2400" dirty="0">
                <a:latin typeface="Arial" panose="020B0604020202020204" pitchFamily="34" charset="0"/>
                <a:cs typeface="Arial" panose="020B0604020202020204" pitchFamily="34" charset="0"/>
              </a:rPr>
              <a:t>The court concluded that the insurance proceeds are not the type of ordinary non-operating asset that should be included in the value of the company. “We conclude that such nonoperating "assets" should not be included in the fair market valuation of a company where, as here, there is an enforceable contractual obligation that offsets such assets. To suggest that a reasonably competent business person, interested in acquiring a company, would ignore a $3 million liability strains credulity and defies any sensible construct of fair market value.</a:t>
            </a:r>
          </a:p>
          <a:p>
            <a:pPr>
              <a:spcAft>
                <a:spcPts val="1000"/>
              </a:spcAft>
            </a:pPr>
            <a:endParaRPr lang="en-US" sz="2200" dirty="0">
              <a:solidFill>
                <a:srgbClr val="000000"/>
              </a:solidFill>
              <a:highlight>
                <a:srgbClr val="00FF00"/>
              </a:highlight>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8959909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p:txBody>
          <a:bodyPr>
            <a:normAutofit/>
          </a:bodyPr>
          <a:lstStyle/>
          <a:p>
            <a:pPr algn="ctr"/>
            <a:r>
              <a:rPr lang="en-US" dirty="0">
                <a:latin typeface="Arial" panose="020B0604020202020204" pitchFamily="34" charset="0"/>
                <a:cs typeface="Arial" panose="020B0604020202020204" pitchFamily="34" charset="0"/>
              </a:rPr>
              <a:t>WHAT TO DO POST CONNELLY</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normAutofit/>
          </a:bodyPr>
          <a:lstStyle/>
          <a:p>
            <a:endParaRPr lang="en-US" sz="3200" dirty="0"/>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51735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i="1" dirty="0">
                <a:latin typeface="Arial" panose="020B0604020202020204" pitchFamily="34" charset="0"/>
                <a:cs typeface="Arial" panose="020B0604020202020204" pitchFamily="34" charset="0"/>
              </a:rPr>
              <a:t>Connelly</a:t>
            </a:r>
            <a:r>
              <a:rPr lang="en-US" dirty="0">
                <a:latin typeface="Arial" panose="020B0604020202020204" pitchFamily="34" charset="0"/>
                <a:cs typeface="Arial" panose="020B0604020202020204" pitchFamily="34" charset="0"/>
              </a:rPr>
              <a:t> is Right</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92500"/>
          </a:bodyPr>
          <a:lstStyle/>
          <a:p>
            <a:pPr>
              <a:spcAft>
                <a:spcPts val="1000"/>
              </a:spcAft>
            </a:pPr>
            <a:r>
              <a:rPr lang="en-US" sz="2200" dirty="0">
                <a:solidFill>
                  <a:srgbClr val="000000"/>
                </a:solidFill>
                <a:latin typeface="Arial" panose="020B0604020202020204" pitchFamily="34" charset="0"/>
                <a:cs typeface="Arial" panose="020B0604020202020204" pitchFamily="34" charset="0"/>
              </a:rPr>
              <a:t>Consider the following example:</a:t>
            </a:r>
          </a:p>
          <a:p>
            <a:pPr>
              <a:spcAft>
                <a:spcPts val="1000"/>
              </a:spcAft>
            </a:pPr>
            <a:r>
              <a:rPr lang="en-US" sz="2200" dirty="0">
                <a:solidFill>
                  <a:srgbClr val="000000"/>
                </a:solidFill>
                <a:latin typeface="Arial" panose="020B0604020202020204" pitchFamily="34" charset="0"/>
                <a:cs typeface="Arial" panose="020B0604020202020204" pitchFamily="34" charset="0"/>
              </a:rPr>
              <a:t>A and B each own 50% of C Co. C Co. is worth $6,000,000 (assume real estate). C Co., A and B have agreement to purchase stock upon death. Agreement is funded by company owned life insurance policies on A and B totaling $3,000,000 on each.</a:t>
            </a:r>
          </a:p>
          <a:p>
            <a:pPr>
              <a:spcAft>
                <a:spcPts val="1000"/>
              </a:spcAft>
            </a:pPr>
            <a:r>
              <a:rPr lang="en-US" sz="2200" dirty="0">
                <a:solidFill>
                  <a:srgbClr val="000000"/>
                </a:solidFill>
                <a:latin typeface="Arial" panose="020B0604020202020204" pitchFamily="34" charset="0"/>
                <a:cs typeface="Arial" panose="020B0604020202020204" pitchFamily="34" charset="0"/>
              </a:rPr>
              <a:t>A dies. C Co. collects insurance and pays A’s estate $3,000,000. After C Co. buys out A’s interest, C Co. is still worth $6,000,000. B owns company of that value. </a:t>
            </a:r>
          </a:p>
          <a:p>
            <a:pPr>
              <a:spcAft>
                <a:spcPts val="1000"/>
              </a:spcAft>
            </a:pPr>
            <a:r>
              <a:rPr lang="en-US" sz="2200" dirty="0">
                <a:solidFill>
                  <a:srgbClr val="000000"/>
                </a:solidFill>
                <a:latin typeface="Arial" panose="020B0604020202020204" pitchFamily="34" charset="0"/>
                <a:cs typeface="Arial" panose="020B0604020202020204" pitchFamily="34" charset="0"/>
              </a:rPr>
              <a:t>The $3,000,000 of life insurance proceeds increased the value of C Co. to a gross of $9,000,000 with $3,000,000 obligation to redeem A for $3,000,000. </a:t>
            </a:r>
          </a:p>
          <a:p>
            <a:pPr>
              <a:spcAft>
                <a:spcPts val="1000"/>
              </a:spcAft>
            </a:pPr>
            <a:r>
              <a:rPr lang="en-US" sz="2200" dirty="0">
                <a:solidFill>
                  <a:srgbClr val="000000"/>
                </a:solidFill>
                <a:latin typeface="Arial" panose="020B0604020202020204" pitchFamily="34" charset="0"/>
                <a:cs typeface="Arial" panose="020B0604020202020204" pitchFamily="34" charset="0"/>
              </a:rPr>
              <a:t>Value of Company for estate tax purposes is $9,000,000 and A’s estate must report $4,500,000 for estate tax purposes even though it only receives $3,000,000.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9173758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How is a Cross Purchase Different</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pPr lvl="1"/>
            <a:r>
              <a:rPr lang="en-US" sz="2400" dirty="0">
                <a:latin typeface="Arial" panose="020B0604020202020204" pitchFamily="34" charset="0"/>
                <a:cs typeface="Arial" panose="020B0604020202020204" pitchFamily="34" charset="0"/>
              </a:rPr>
              <a:t>B would have owned policy on A and received $3,000,000 in life insurance proceeds. </a:t>
            </a:r>
          </a:p>
          <a:p>
            <a:pPr lvl="1"/>
            <a:r>
              <a:rPr lang="en-US" sz="2400" dirty="0">
                <a:latin typeface="Arial" panose="020B0604020202020204" pitchFamily="34" charset="0"/>
                <a:cs typeface="Arial" panose="020B0604020202020204" pitchFamily="34" charset="0"/>
              </a:rPr>
              <a:t>Company would be valued without including the life insurance proceeds.</a:t>
            </a:r>
          </a:p>
          <a:p>
            <a:pPr lvl="1"/>
            <a:r>
              <a:rPr lang="en-US" sz="2400" dirty="0">
                <a:latin typeface="Arial" panose="020B0604020202020204" pitchFamily="34" charset="0"/>
                <a:cs typeface="Arial" panose="020B0604020202020204" pitchFamily="34" charset="0"/>
              </a:rPr>
              <a:t>B would pay A’s estate $3,000,000.</a:t>
            </a:r>
          </a:p>
          <a:p>
            <a:pPr lvl="1"/>
            <a:r>
              <a:rPr lang="en-US" sz="2400" dirty="0">
                <a:latin typeface="Arial" panose="020B0604020202020204" pitchFamily="34" charset="0"/>
                <a:cs typeface="Arial" panose="020B0604020202020204" pitchFamily="34" charset="0"/>
              </a:rPr>
              <a:t>A’s estate would include value of Company at $3,000,000 for federal estate tax purposes. </a:t>
            </a:r>
          </a:p>
          <a:p>
            <a:pPr lvl="1"/>
            <a:r>
              <a:rPr lang="en-US" dirty="0">
                <a:latin typeface="Arial" panose="020B0604020202020204" pitchFamily="34" charset="0"/>
                <a:cs typeface="Arial" panose="020B0604020202020204" pitchFamily="34" charset="0"/>
              </a:rPr>
              <a:t>B will own Company after payment to A’s estate with a value of $6,000,000</a:t>
            </a:r>
            <a:r>
              <a:rPr lang="en-US" sz="2400" dirty="0">
                <a:latin typeface="Arial" panose="020B0604020202020204" pitchFamily="34" charset="0"/>
                <a:cs typeface="Arial" panose="020B0604020202020204" pitchFamily="34" charset="0"/>
              </a:rPr>
              <a:t>. </a:t>
            </a:r>
          </a:p>
          <a:p>
            <a:pPr lvl="1"/>
            <a:r>
              <a:rPr lang="en-US" b="1" dirty="0">
                <a:latin typeface="Arial" panose="020B0604020202020204" pitchFamily="34" charset="0"/>
                <a:cs typeface="Arial" panose="020B0604020202020204" pitchFamily="34" charset="0"/>
              </a:rPr>
              <a:t>Let’s be clear that B ends up with a company worth $6,000,000 while B’s estate ends up with $3,000,000 in cash. </a:t>
            </a:r>
            <a:endParaRPr lang="en-US" sz="2400" b="1" dirty="0">
              <a:latin typeface="Arial" panose="020B0604020202020204" pitchFamily="34" charset="0"/>
              <a:cs typeface="Arial" panose="020B0604020202020204" pitchFamily="34" charset="0"/>
            </a:endParaRPr>
          </a:p>
          <a:p>
            <a:pPr>
              <a:spcAft>
                <a:spcPts val="1000"/>
              </a:spcAft>
            </a:pPr>
            <a:endParaRPr lang="en-US" sz="2200" dirty="0">
              <a:solidFill>
                <a:srgbClr val="000000"/>
              </a:solidFill>
              <a:highlight>
                <a:srgbClr val="00FF00"/>
              </a:highlight>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5457203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Which is Better? Redemption v Cross Purchase</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Aft>
                <a:spcPts val="1000"/>
              </a:spcAft>
            </a:pPr>
            <a:r>
              <a:rPr lang="en-US" sz="2200" dirty="0">
                <a:solidFill>
                  <a:srgbClr val="000000"/>
                </a:solidFill>
                <a:latin typeface="Arial" panose="020B0604020202020204" pitchFamily="34" charset="0"/>
                <a:cs typeface="Arial" panose="020B0604020202020204" pitchFamily="34" charset="0"/>
              </a:rPr>
              <a:t>Many commentators are suggesting that cross purchase is the only solution but that ignores the economics and assumes that the parties intend that the first one to die ends up without any benefit from the life insurance. </a:t>
            </a:r>
          </a:p>
          <a:p>
            <a:pPr>
              <a:spcAft>
                <a:spcPts val="1000"/>
              </a:spcAft>
            </a:pPr>
            <a:r>
              <a:rPr lang="en-US" sz="2200" dirty="0">
                <a:solidFill>
                  <a:srgbClr val="000000"/>
                </a:solidFill>
                <a:latin typeface="Arial" panose="020B0604020202020204" pitchFamily="34" charset="0"/>
                <a:cs typeface="Arial" panose="020B0604020202020204" pitchFamily="34" charset="0"/>
              </a:rPr>
              <a:t>Be clear about the economics of each structure and illustrate them for clients so they are clear on the economics and making a conscious decision. </a:t>
            </a:r>
          </a:p>
          <a:p>
            <a:pPr>
              <a:spcAft>
                <a:spcPts val="1000"/>
              </a:spcAft>
            </a:pPr>
            <a:r>
              <a:rPr lang="en-US" sz="2200" dirty="0">
                <a:solidFill>
                  <a:srgbClr val="000000"/>
                </a:solidFill>
                <a:latin typeface="Arial" panose="020B0604020202020204" pitchFamily="34" charset="0"/>
                <a:cs typeface="Arial" panose="020B0604020202020204" pitchFamily="34" charset="0"/>
              </a:rPr>
              <a:t>The cross purchase now creates an incentive for one partner to want the other to die first!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777399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Objectives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R="0" algn="l" rtl="0">
              <a:buFont typeface="Symbol" panose="05050102010706020507" pitchFamily="18" charset="2"/>
              <a:buChar char="·"/>
            </a:pPr>
            <a:r>
              <a:rPr lang="en-US" sz="2400" kern="100" dirty="0">
                <a:effectLst/>
                <a:latin typeface="Arial" panose="020B0604020202020204" pitchFamily="34" charset="0"/>
                <a:ea typeface="Times New Roman" panose="02020603050405020304" pitchFamily="18" charset="0"/>
                <a:cs typeface="Times New Roman" panose="02020603050405020304" pitchFamily="18" charset="0"/>
              </a:rPr>
              <a:t>Consider strategies related to buy</a:t>
            </a:r>
            <a:r>
              <a:rPr lang="en-US" sz="2400" kern="100" dirty="0">
                <a:latin typeface="Arial" panose="020B0604020202020204" pitchFamily="34" charset="0"/>
                <a:ea typeface="Times New Roman" panose="02020603050405020304" pitchFamily="18" charset="0"/>
                <a:cs typeface="Times New Roman" panose="02020603050405020304" pitchFamily="18" charset="0"/>
              </a:rPr>
              <a:t>-sell agreements after two significant cases. </a:t>
            </a:r>
          </a:p>
          <a:p>
            <a:pPr marR="0" algn="l" rtl="0">
              <a:buFont typeface="Symbol" panose="05050102010706020507" pitchFamily="18" charset="2"/>
              <a:buChar char="·"/>
            </a:pPr>
            <a:r>
              <a:rPr lang="en-US" sz="2400" kern="100" dirty="0">
                <a:latin typeface="Arial" panose="020B0604020202020204" pitchFamily="34" charset="0"/>
                <a:ea typeface="Times New Roman" panose="02020603050405020304" pitchFamily="18" charset="0"/>
                <a:cs typeface="Times New Roman" panose="02020603050405020304" pitchFamily="18" charset="0"/>
              </a:rPr>
              <a:t>Consider how higher interest rates affect estate planning strategies. </a:t>
            </a:r>
          </a:p>
          <a:p>
            <a:pPr marR="0" algn="l" rtl="0">
              <a:buFont typeface="Symbol" panose="05050102010706020507" pitchFamily="18" charset="2"/>
              <a:buChar char="·"/>
            </a:pPr>
            <a:r>
              <a:rPr lang="en-US" sz="2400" kern="100" dirty="0">
                <a:latin typeface="Arial" panose="020B0604020202020204" pitchFamily="34" charset="0"/>
                <a:ea typeface="Times New Roman" panose="02020603050405020304" pitchFamily="18" charset="0"/>
                <a:cs typeface="Times New Roman" panose="02020603050405020304" pitchFamily="18" charset="0"/>
              </a:rPr>
              <a:t>Recognize the trend of court cases clarifying the importance of following formalities when designing estate </a:t>
            </a:r>
            <a:r>
              <a:rPr lang="en-US" sz="2400" kern="100">
                <a:latin typeface="Arial" panose="020B0604020202020204" pitchFamily="34" charset="0"/>
                <a:ea typeface="Times New Roman" panose="02020603050405020304" pitchFamily="18" charset="0"/>
                <a:cs typeface="Times New Roman" panose="02020603050405020304" pitchFamily="18" charset="0"/>
              </a:rPr>
              <a:t>planning structures. </a:t>
            </a:r>
            <a:endParaRPr lang="en-US" sz="2400" kern="100" dirty="0">
              <a:latin typeface="Arial" panose="020B0604020202020204" pitchFamily="34" charset="0"/>
              <a:ea typeface="Times New Roman" panose="02020603050405020304" pitchFamily="18" charset="0"/>
              <a:cs typeface="Times New Roman" panose="02020603050405020304" pitchFamily="18" charset="0"/>
            </a:endParaRPr>
          </a:p>
          <a:p>
            <a:pPr marR="0" algn="l" rtl="0">
              <a:buFont typeface="Symbol" panose="05050102010706020507" pitchFamily="18" charset="2"/>
              <a:buChar char="·"/>
            </a:pPr>
            <a:endParaRPr lang="en-US" sz="2400" dirty="0">
              <a:effectLst/>
              <a:latin typeface="Cambria" panose="02040503050406030204" pitchFamily="18" charset="0"/>
              <a:ea typeface="Times New Roman" panose="02020603050405020304" pitchFamily="18"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40188710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Example</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1600" dirty="0">
                <a:latin typeface="Arial" panose="020B0604020202020204" pitchFamily="34" charset="0"/>
                <a:cs typeface="Arial" panose="020B0604020202020204" pitchFamily="34" charset="0"/>
              </a:rPr>
              <a:t>Assume a business is worth $6 million. The business has two 50% shareholders. The shareholders enter into an agreement to buy each other out and fund the agreement with life insurance.</a:t>
            </a:r>
          </a:p>
          <a:p>
            <a:pPr lvl="1"/>
            <a:r>
              <a:rPr lang="en-US" sz="1600" dirty="0">
                <a:latin typeface="Arial" panose="020B0604020202020204" pitchFamily="34" charset="0"/>
                <a:cs typeface="Arial" panose="020B0604020202020204" pitchFamily="34" charset="0"/>
              </a:rPr>
              <a:t>In a redemption applying Connelly analysis, the following results: </a:t>
            </a:r>
          </a:p>
          <a:p>
            <a:pPr lvl="2"/>
            <a:r>
              <a:rPr lang="en-US" sz="1600" dirty="0">
                <a:latin typeface="Arial" panose="020B0604020202020204" pitchFamily="34" charset="0"/>
                <a:cs typeface="Arial" panose="020B0604020202020204" pitchFamily="34" charset="0"/>
              </a:rPr>
              <a:t>Business is valued at $9 million.</a:t>
            </a:r>
          </a:p>
          <a:p>
            <a:pPr lvl="2"/>
            <a:r>
              <a:rPr lang="en-US" sz="1600" dirty="0">
                <a:latin typeface="Arial" panose="020B0604020202020204" pitchFamily="34" charset="0"/>
                <a:cs typeface="Arial" panose="020B0604020202020204" pitchFamily="34" charset="0"/>
              </a:rPr>
              <a:t>Deceased shareholder is bought out via redemption for $4.5 million (50% interest). </a:t>
            </a:r>
          </a:p>
          <a:p>
            <a:pPr lvl="2"/>
            <a:r>
              <a:rPr lang="en-US" sz="1600" dirty="0">
                <a:latin typeface="Arial" panose="020B0604020202020204" pitchFamily="34" charset="0"/>
                <a:cs typeface="Arial" panose="020B0604020202020204" pitchFamily="34" charset="0"/>
              </a:rPr>
              <a:t>$4.5 million is included in deceased shareholder’s estate. </a:t>
            </a:r>
          </a:p>
          <a:p>
            <a:pPr lvl="2"/>
            <a:r>
              <a:rPr lang="en-US" sz="1600" dirty="0">
                <a:latin typeface="Arial" panose="020B0604020202020204" pitchFamily="34" charset="0"/>
                <a:cs typeface="Arial" panose="020B0604020202020204" pitchFamily="34" charset="0"/>
              </a:rPr>
              <a:t>Surviving shareholder owns a business worth $4.5 million. </a:t>
            </a:r>
          </a:p>
          <a:p>
            <a:pPr lvl="2"/>
            <a:r>
              <a:rPr lang="en-US" sz="1600" dirty="0">
                <a:latin typeface="Arial" panose="020B0604020202020204" pitchFamily="34" charset="0"/>
                <a:cs typeface="Arial" panose="020B0604020202020204" pitchFamily="34" charset="0"/>
              </a:rPr>
              <a:t>The estate of the deceased shareholder receives a gross increase in value from the life insurance totaling $1.5 million. Assuming the deceased shareholder’s estate is subject to estate tax, the estate tax cost will be $600,000.</a:t>
            </a:r>
          </a:p>
          <a:p>
            <a:pPr lvl="2"/>
            <a:r>
              <a:rPr lang="en-US" sz="1600" dirty="0">
                <a:latin typeface="Arial" panose="020B0604020202020204" pitchFamily="34" charset="0"/>
                <a:cs typeface="Arial" panose="020B0604020202020204" pitchFamily="34" charset="0"/>
              </a:rPr>
              <a:t>The estate of the deceased shareholder is improved by $900,000 from the life insurance being added to the value of the company. That is, the deceased shareholder’s estate receives some of the benefit of the life insurance. </a:t>
            </a:r>
          </a:p>
          <a:p>
            <a:pPr lvl="2"/>
            <a:r>
              <a:rPr lang="en-US" sz="1600" dirty="0">
                <a:latin typeface="Arial" panose="020B0604020202020204" pitchFamily="34" charset="0"/>
                <a:cs typeface="Arial" panose="020B0604020202020204" pitchFamily="34" charset="0"/>
              </a:rPr>
              <a:t>Note that the per value share of the surviving shareholder is also improved; however, the surviving shareholder does not get an increase in the outside basis of such shareholder’s shares. </a:t>
            </a:r>
          </a:p>
          <a:p>
            <a:pPr>
              <a:spcAft>
                <a:spcPts val="1000"/>
              </a:spcAft>
            </a:pPr>
            <a:endParaRPr lang="en-US" sz="2200" dirty="0">
              <a:solidFill>
                <a:srgbClr val="000000"/>
              </a:solidFill>
              <a:highlight>
                <a:srgbClr val="00FF00"/>
              </a:highlight>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2216355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Another Example</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1600" dirty="0">
                <a:latin typeface="Arial" panose="020B0604020202020204" pitchFamily="34" charset="0"/>
                <a:cs typeface="Arial" panose="020B0604020202020204" pitchFamily="34" charset="0"/>
              </a:rPr>
              <a:t>Assume the same facts as the previous slide except that this structure is now a cross purchase agreement.</a:t>
            </a:r>
          </a:p>
          <a:p>
            <a:pPr lvl="1"/>
            <a:r>
              <a:rPr lang="en-US" sz="1600" dirty="0">
                <a:latin typeface="Arial" panose="020B0604020202020204" pitchFamily="34" charset="0"/>
                <a:cs typeface="Arial" panose="020B0604020202020204" pitchFamily="34" charset="0"/>
              </a:rPr>
              <a:t>In a cross-purchase agreement, the following results: </a:t>
            </a:r>
          </a:p>
          <a:p>
            <a:pPr lvl="2"/>
            <a:r>
              <a:rPr lang="en-US" sz="1600" dirty="0">
                <a:latin typeface="Arial" panose="020B0604020202020204" pitchFamily="34" charset="0"/>
                <a:cs typeface="Arial" panose="020B0604020202020204" pitchFamily="34" charset="0"/>
              </a:rPr>
              <a:t>Business is valued at $6 million.</a:t>
            </a:r>
          </a:p>
          <a:p>
            <a:pPr lvl="2"/>
            <a:r>
              <a:rPr lang="en-US" sz="1600" dirty="0">
                <a:latin typeface="Arial" panose="020B0604020202020204" pitchFamily="34" charset="0"/>
                <a:cs typeface="Arial" panose="020B0604020202020204" pitchFamily="34" charset="0"/>
              </a:rPr>
              <a:t>Deceased shareholder is bought out for $3 million (50% interest) by Surviving Shareholder. </a:t>
            </a:r>
          </a:p>
          <a:p>
            <a:pPr lvl="2"/>
            <a:r>
              <a:rPr lang="en-US" sz="1600" dirty="0">
                <a:latin typeface="Arial" panose="020B0604020202020204" pitchFamily="34" charset="0"/>
                <a:cs typeface="Arial" panose="020B0604020202020204" pitchFamily="34" charset="0"/>
              </a:rPr>
              <a:t>$3 million is included in deceased shareholder’s estate. </a:t>
            </a:r>
          </a:p>
          <a:p>
            <a:pPr lvl="2"/>
            <a:r>
              <a:rPr lang="en-US" sz="1600" dirty="0">
                <a:latin typeface="Arial" panose="020B0604020202020204" pitchFamily="34" charset="0"/>
                <a:cs typeface="Arial" panose="020B0604020202020204" pitchFamily="34" charset="0"/>
              </a:rPr>
              <a:t>Surviving shareholder receives $3 million of life insurance and uses the life insurance to purchase deceased shareholder’s interest for $3 million.</a:t>
            </a:r>
          </a:p>
          <a:p>
            <a:pPr lvl="2"/>
            <a:r>
              <a:rPr lang="en-US" sz="1600" dirty="0">
                <a:latin typeface="Arial" panose="020B0604020202020204" pitchFamily="34" charset="0"/>
                <a:cs typeface="Arial" panose="020B0604020202020204" pitchFamily="34" charset="0"/>
              </a:rPr>
              <a:t>Surviving shareholder owns a business valued at $6 million. </a:t>
            </a:r>
          </a:p>
          <a:p>
            <a:pPr lvl="2"/>
            <a:r>
              <a:rPr lang="en-US" sz="1600" dirty="0">
                <a:latin typeface="Arial" panose="020B0604020202020204" pitchFamily="34" charset="0"/>
                <a:cs typeface="Arial" panose="020B0604020202020204" pitchFamily="34" charset="0"/>
              </a:rPr>
              <a:t>Surviving shareholder has basis in shares purchased from deceased shareholder equal to amount paid. </a:t>
            </a:r>
          </a:p>
          <a:p>
            <a:pPr lvl="2"/>
            <a:r>
              <a:rPr lang="en-US" sz="1600" dirty="0">
                <a:latin typeface="Arial" panose="020B0604020202020204" pitchFamily="34" charset="0"/>
                <a:cs typeface="Arial" panose="020B0604020202020204" pitchFamily="34" charset="0"/>
              </a:rPr>
              <a:t>Under the cross-purchase structure, the surviving shareholder receives the entire benefit of the life insurance </a:t>
            </a:r>
            <a:r>
              <a:rPr lang="en-US" sz="1600" b="1" dirty="0">
                <a:latin typeface="Arial" panose="020B0604020202020204" pitchFamily="34" charset="0"/>
                <a:cs typeface="Arial" panose="020B0604020202020204" pitchFamily="34" charset="0"/>
              </a:rPr>
              <a:t>and</a:t>
            </a:r>
            <a:r>
              <a:rPr lang="en-US" sz="1600" dirty="0">
                <a:latin typeface="Arial" panose="020B0604020202020204" pitchFamily="34" charset="0"/>
                <a:cs typeface="Arial" panose="020B0604020202020204" pitchFamily="34" charset="0"/>
              </a:rPr>
              <a:t> gets a step-up in basis. </a:t>
            </a:r>
          </a:p>
          <a:p>
            <a:pPr lvl="1"/>
            <a:r>
              <a:rPr lang="en-US" sz="2000" dirty="0">
                <a:latin typeface="Arial" panose="020B0604020202020204" pitchFamily="34" charset="0"/>
                <a:cs typeface="Arial" panose="020B0604020202020204" pitchFamily="34" charset="0"/>
              </a:rPr>
              <a:t>Was this really the intention of the life insurance? Did both parties understand that the survivor of the two would get all the benefit of life insurance? </a:t>
            </a:r>
            <a:r>
              <a:rPr lang="en-US" sz="2000" dirty="0" err="1">
                <a:latin typeface="Arial" panose="020B0604020202020204" pitchFamily="34" charset="0"/>
                <a:cs typeface="Arial" panose="020B0604020202020204" pitchFamily="34" charset="0"/>
              </a:rPr>
              <a:t>Hmmmmm</a:t>
            </a:r>
            <a:r>
              <a:rPr lang="en-US" sz="2000" dirty="0">
                <a:latin typeface="Arial" panose="020B0604020202020204" pitchFamily="34" charset="0"/>
                <a:cs typeface="Arial" panose="020B0604020202020204" pitchFamily="34" charset="0"/>
              </a:rPr>
              <a:t>. </a:t>
            </a:r>
          </a:p>
          <a:p>
            <a:pPr>
              <a:spcAft>
                <a:spcPts val="1000"/>
              </a:spcAft>
            </a:pPr>
            <a:endParaRPr lang="en-US" sz="2200" dirty="0">
              <a:solidFill>
                <a:srgbClr val="000000"/>
              </a:solidFill>
              <a:highlight>
                <a:srgbClr val="00FF00"/>
              </a:highlight>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0809507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Options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Aft>
                <a:spcPts val="1000"/>
              </a:spcAft>
            </a:pPr>
            <a:r>
              <a:rPr lang="en-US" sz="2200" dirty="0">
                <a:solidFill>
                  <a:srgbClr val="000000"/>
                </a:solidFill>
                <a:latin typeface="Arial" panose="020B0604020202020204" pitchFamily="34" charset="0"/>
                <a:cs typeface="Arial" panose="020B0604020202020204" pitchFamily="34" charset="0"/>
              </a:rPr>
              <a:t>Cross Purchase to the Extent of Life Insurance with Redemption for the Remainder of the Value. </a:t>
            </a:r>
          </a:p>
          <a:p>
            <a:pPr>
              <a:spcAft>
                <a:spcPts val="1000"/>
              </a:spcAft>
            </a:pPr>
            <a:r>
              <a:rPr lang="en-US" sz="2200" dirty="0">
                <a:solidFill>
                  <a:srgbClr val="000000"/>
                </a:solidFill>
                <a:latin typeface="Arial" panose="020B0604020202020204" pitchFamily="34" charset="0"/>
                <a:cs typeface="Arial" panose="020B0604020202020204" pitchFamily="34" charset="0"/>
              </a:rPr>
              <a:t>Hire Appraiser to Value Entity at time agreement is entered into and have appraiser prepare valuation methodology that can be applied annually. Encourage clients to engage in annual valuation. A certificate of agreed value can still be used but use the methodology to create the value. </a:t>
            </a:r>
          </a:p>
          <a:p>
            <a:pPr>
              <a:spcAft>
                <a:spcPts val="1000"/>
              </a:spcAft>
            </a:pPr>
            <a:r>
              <a:rPr lang="en-US" sz="2200" dirty="0">
                <a:solidFill>
                  <a:srgbClr val="000000"/>
                </a:solidFill>
                <a:latin typeface="Arial" panose="020B0604020202020204" pitchFamily="34" charset="0"/>
                <a:cs typeface="Arial" panose="020B0604020202020204" pitchFamily="34" charset="0"/>
              </a:rPr>
              <a:t>If using cross purchase with multiple shareholders, use an Insurance LLC.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12848105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Participation Code 2</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0" marR="0" indent="0">
              <a:spcBef>
                <a:spcPts val="0"/>
              </a:spcBef>
              <a:spcAft>
                <a:spcPts val="0"/>
              </a:spcAft>
              <a:buNone/>
            </a:pPr>
            <a:r>
              <a:rPr lang="en-US" sz="5400" dirty="0">
                <a:effectLst/>
                <a:latin typeface="Arial" panose="020B0604020202020204" pitchFamily="34" charset="0"/>
                <a:ea typeface="Calibri" panose="020F0502020204030204" pitchFamily="34" charset="0"/>
                <a:cs typeface="Arial" panose="020B0604020202020204" pitchFamily="34" charset="0"/>
              </a:rPr>
              <a:t>CPE Participation Code #2:</a:t>
            </a:r>
          </a:p>
          <a:p>
            <a:pPr marL="0" marR="0" indent="0" algn="ctr">
              <a:spcBef>
                <a:spcPts val="0"/>
              </a:spcBef>
              <a:spcAft>
                <a:spcPts val="0"/>
              </a:spcAft>
              <a:buNone/>
            </a:pPr>
            <a:r>
              <a:rPr lang="en-US" sz="5400" dirty="0">
                <a:effectLst/>
                <a:latin typeface="Arial" panose="020B0604020202020204" pitchFamily="34" charset="0"/>
                <a:ea typeface="Calibri" panose="020F0502020204030204" pitchFamily="34" charset="0"/>
                <a:cs typeface="Arial" panose="020B0604020202020204" pitchFamily="34" charset="0"/>
              </a:rPr>
              <a:t>planning</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8097211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1122363"/>
            <a:ext cx="9144000" cy="1780325"/>
          </a:xfrm>
        </p:spPr>
        <p:txBody>
          <a:bodyPr>
            <a:normAutofit/>
          </a:bodyPr>
          <a:lstStyle/>
          <a:p>
            <a:pPr algn="ctr"/>
            <a:r>
              <a:rPr lang="en-US" dirty="0">
                <a:latin typeface="Arial" panose="020B0604020202020204" pitchFamily="34" charset="0"/>
                <a:cs typeface="Arial" panose="020B0604020202020204" pitchFamily="34" charset="0"/>
              </a:rPr>
              <a:t>OTHER VALUATION CASES/RULINGs</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normAutofit/>
          </a:bodyPr>
          <a:lstStyle/>
          <a:p>
            <a:endParaRPr lang="en-US" sz="3200" dirty="0"/>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72059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b="0" i="1" u="none" strike="noStrike" kern="100" baseline="0" dirty="0">
                <a:latin typeface="Arial" panose="020B0604020202020204" pitchFamily="34" charset="0"/>
              </a:rPr>
              <a:t>Estate of Cecil v. Commissioner</a:t>
            </a:r>
            <a:r>
              <a:rPr lang="en-US" sz="3600" b="0" i="0" u="none" strike="noStrike" kern="100" baseline="0" dirty="0">
                <a:latin typeface="Arial" panose="020B0604020202020204" pitchFamily="34" charset="0"/>
              </a:rPr>
              <a:t>, T.C.M. 2023-24</a:t>
            </a:r>
            <a:br>
              <a:rPr lang="en-US" sz="3600" b="0" i="0" u="none" strike="noStrike" kern="100" baseline="0" dirty="0">
                <a:latin typeface="Arial" panose="020B0604020202020204" pitchFamily="34" charset="0"/>
              </a:rPr>
            </a:br>
            <a:r>
              <a:rPr lang="en-US" sz="3600" b="0" i="0" u="none" strike="noStrike" kern="100" baseline="0" dirty="0">
                <a:latin typeface="Arial" panose="020B0604020202020204" pitchFamily="34" charset="0"/>
              </a:rPr>
              <a:t>- Tax Affecting</a:t>
            </a:r>
            <a:endParaRPr lang="en-US" sz="3600"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Aft>
                <a:spcPts val="1000"/>
              </a:spcAft>
            </a:pPr>
            <a:r>
              <a:rPr lang="en-US" sz="1800" b="0" i="0" u="none" strike="noStrike" kern="100" baseline="0" dirty="0">
                <a:latin typeface="Arial" panose="020B0604020202020204" pitchFamily="34" charset="0"/>
              </a:rPr>
              <a:t>This dealt with the valuation of The Biltmore Company (“TBC”) which owns the Biltmore Estate in Asheville, North Carolina. The taxpayers/donors were William (Bill) and his wife, Mary. In 2010, Mary gifted one Class A share to each of her children, Bill and Dini; William gifted Class B shares to separate trusts for the benefit of each of his five grandchildren. </a:t>
            </a:r>
          </a:p>
          <a:p>
            <a:pPr>
              <a:spcAft>
                <a:spcPts val="1000"/>
              </a:spcAft>
            </a:pPr>
            <a:r>
              <a:rPr lang="en-US" sz="1800" b="0" i="0" u="none" strike="noStrike" kern="100" baseline="0" dirty="0">
                <a:latin typeface="Arial" panose="020B0604020202020204" pitchFamily="34" charset="0"/>
              </a:rPr>
              <a:t>The Cecil's reported those gifts on a gift tax return and the IRS challenged the valuation. </a:t>
            </a:r>
          </a:p>
          <a:p>
            <a:pPr>
              <a:spcAft>
                <a:spcPts val="1000"/>
              </a:spcAft>
            </a:pPr>
            <a:r>
              <a:rPr lang="en-US" sz="1800" b="0" i="0" u="none" strike="noStrike" kern="100" baseline="0" dirty="0">
                <a:latin typeface="Arial" panose="020B0604020202020204" pitchFamily="34" charset="0"/>
              </a:rPr>
              <a:t>There were two appraisal issues at trial:</a:t>
            </a:r>
          </a:p>
          <a:p>
            <a:pPr lvl="1">
              <a:spcAft>
                <a:spcPts val="1000"/>
              </a:spcAft>
            </a:pPr>
            <a:r>
              <a:rPr lang="en-US" sz="1800" b="0" i="0" u="none" strike="noStrike" kern="100" baseline="0" dirty="0">
                <a:latin typeface="Arial" panose="020B0604020202020204" pitchFamily="34" charset="0"/>
              </a:rPr>
              <a:t>(1) whether the appraiser could use tax affecting to determine the fair market value of TBC shares; and</a:t>
            </a:r>
          </a:p>
          <a:p>
            <a:pPr lvl="1">
              <a:spcAft>
                <a:spcPts val="1000"/>
              </a:spcAft>
            </a:pPr>
            <a:r>
              <a:rPr lang="en-US" sz="1800" b="0" i="0" u="none" strike="noStrike" kern="100" baseline="0" dirty="0">
                <a:latin typeface="Arial" panose="020B0604020202020204" pitchFamily="34" charset="0"/>
              </a:rPr>
              <a:t>(2) which valuation approach to apply for a privately held operating company. TBC was an S corporation so in comparing it to C corporations the appraisers adjusted the earnings for the different tax treatment. All the appraisers agreed on that approach.</a:t>
            </a:r>
          </a:p>
          <a:p>
            <a:pPr>
              <a:spcAft>
                <a:spcPts val="1000"/>
              </a:spcAft>
            </a:pPr>
            <a:endParaRPr lang="en-US" sz="2200" dirty="0">
              <a:solidFill>
                <a:srgbClr val="000000"/>
              </a:solidFill>
              <a:highlight>
                <a:srgbClr val="00FF00"/>
              </a:highlight>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4753008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Cecil (cont.)</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b="0" i="0" u="none" strike="noStrike" kern="100" baseline="0" dirty="0">
                <a:latin typeface="Arial" panose="020B0604020202020204" pitchFamily="34" charset="0"/>
              </a:rPr>
              <a:t>Tax affecting is appropriate in this case for valuation purposes. Discount was 17.6%. </a:t>
            </a:r>
          </a:p>
          <a:p>
            <a:pPr marR="0"/>
            <a:r>
              <a:rPr lang="en-US" kern="100" dirty="0">
                <a:latin typeface="Arial" panose="020B0604020202020204" pitchFamily="34" charset="0"/>
              </a:rPr>
              <a:t>Net asset value approach was determined to be inappropriate for valuation purposes because the company is not a real estate holding company but is an operating business. Income approach must be used for this operating business. </a:t>
            </a:r>
          </a:p>
          <a:p>
            <a:r>
              <a:rPr lang="en-US" kern="100" dirty="0">
                <a:latin typeface="Arial" panose="020B0604020202020204" pitchFamily="34" charset="0"/>
              </a:rPr>
              <a:t>Discounts were allowed for lack of control, lack of voting rights and lack of marketability.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9670327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mn-lt"/>
                <a:cs typeface="Times New Roman" panose="02020603050405020304" pitchFamily="18" charset="0"/>
              </a:rPr>
              <a:t>CCA 202152018 Release Date: 12/30/2021</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77500" lnSpcReduction="20000"/>
          </a:bodyPr>
          <a:lstStyle/>
          <a:p>
            <a:pPr marL="0" marR="0">
              <a:lnSpc>
                <a:spcPct val="107000"/>
              </a:lnSpc>
              <a:spcBef>
                <a:spcPts val="0"/>
              </a:spcBef>
              <a:spcAft>
                <a:spcPts val="800"/>
              </a:spcAft>
            </a:pPr>
            <a:r>
              <a:rPr lang="en-US" sz="2800" dirty="0">
                <a:latin typeface="Arial" panose="020B0604020202020204" pitchFamily="34" charset="0"/>
                <a:cs typeface="Arial" panose="020B0604020202020204" pitchFamily="34" charset="0"/>
              </a:rPr>
              <a:t>Taxpayer made gifts to a GRAT. In doing so, the taxpayer used an appraisal that was seven months old. The appraisal was done prior to multiple offers being made to buy the company. </a:t>
            </a:r>
          </a:p>
          <a:p>
            <a:pPr marL="0" marR="0">
              <a:lnSpc>
                <a:spcPct val="107000"/>
              </a:lnSpc>
              <a:spcBef>
                <a:spcPts val="0"/>
              </a:spcBef>
              <a:spcAft>
                <a:spcPts val="800"/>
              </a:spcAft>
            </a:pPr>
            <a:r>
              <a:rPr lang="en-US" sz="2800" dirty="0">
                <a:latin typeface="Arial" panose="020B0604020202020204" pitchFamily="34" charset="0"/>
                <a:cs typeface="Arial" panose="020B0604020202020204" pitchFamily="34" charset="0"/>
              </a:rPr>
              <a:t>The GRAT seemed to be properly structured, but the appraisal was 7 months old. How bad is 7 months? Given that between the date of the appraisal and the funding of the GRAT the company received many offers to purchase it, key facts were apparently intentionally ignored by the taxpayer.  The CEO/Taxpayer knew at the time the gift was made that the company was being shopped. </a:t>
            </a:r>
          </a:p>
          <a:p>
            <a:pPr marL="0" marR="0">
              <a:lnSpc>
                <a:spcPct val="107000"/>
              </a:lnSpc>
              <a:spcBef>
                <a:spcPts val="0"/>
              </a:spcBef>
              <a:spcAft>
                <a:spcPts val="800"/>
              </a:spcAft>
            </a:pPr>
            <a:r>
              <a:rPr lang="en-US" sz="2800" dirty="0">
                <a:latin typeface="Arial" panose="020B0604020202020204" pitchFamily="34" charset="0"/>
                <a:cs typeface="Arial" panose="020B0604020202020204" pitchFamily="34" charset="0"/>
              </a:rPr>
              <a:t>The IRS took the position that the retained interest in the GRAT was not a qualified annuity interest under § 2702 of the Code because the Donor used an outdated appraisal that did not take into account all the facts and circumstances of a pending merger</a:t>
            </a:r>
            <a:r>
              <a:rPr lang="en-US" sz="2800" dirty="0">
                <a:solidFill>
                  <a:schemeClr val="tx2"/>
                </a:solidFill>
                <a:cs typeface="Times New Roman" panose="02020603050405020304" pitchFamily="18" charset="0"/>
              </a:rPr>
              <a:t>.</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6615797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mn-lt"/>
                <a:cs typeface="Times New Roman" panose="02020603050405020304" pitchFamily="18" charset="0"/>
              </a:rPr>
              <a:t>What Does CCA 202152018 tell us? </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85000" lnSpcReduction="20000"/>
          </a:bodyPr>
          <a:lstStyle/>
          <a:p>
            <a:pPr marL="0">
              <a:lnSpc>
                <a:spcPct val="107000"/>
              </a:lnSpc>
              <a:spcBef>
                <a:spcPts val="0"/>
              </a:spcBef>
              <a:spcAft>
                <a:spcPts val="800"/>
              </a:spcAft>
            </a:pPr>
            <a:r>
              <a:rPr lang="en-US" sz="2800" dirty="0">
                <a:latin typeface="Arial" panose="020B0604020202020204" pitchFamily="34" charset="0"/>
                <a:cs typeface="Arial" panose="020B0604020202020204" pitchFamily="34" charset="0"/>
              </a:rPr>
              <a:t>Some have read the CCA as suggesting that a valuation that is 7 months old is not acceptable, but the real issue is that the taxpayer knew that offers were forthcoming and did not let the appraiser know. </a:t>
            </a:r>
          </a:p>
          <a:p>
            <a:pPr marL="0">
              <a:lnSpc>
                <a:spcPct val="107000"/>
              </a:lnSpc>
              <a:spcBef>
                <a:spcPts val="0"/>
              </a:spcBef>
              <a:spcAft>
                <a:spcPts val="800"/>
              </a:spcAft>
            </a:pPr>
            <a:r>
              <a:rPr lang="en-US" sz="2800" dirty="0">
                <a:latin typeface="Arial" panose="020B0604020202020204" pitchFamily="34" charset="0"/>
                <a:cs typeface="Arial" panose="020B0604020202020204" pitchFamily="34" charset="0"/>
              </a:rPr>
              <a:t>All </a:t>
            </a:r>
            <a:r>
              <a:rPr lang="en-US" dirty="0">
                <a:latin typeface="Arial" panose="020B0604020202020204" pitchFamily="34" charset="0"/>
                <a:cs typeface="Arial" panose="020B0604020202020204" pitchFamily="34" charset="0"/>
              </a:rPr>
              <a:t>relevant facts should be disclosed </a:t>
            </a:r>
            <a:r>
              <a:rPr lang="en-US" sz="2800" dirty="0">
                <a:latin typeface="Arial" panose="020B0604020202020204" pitchFamily="34" charset="0"/>
                <a:cs typeface="Arial" panose="020B0604020202020204" pitchFamily="34" charset="0"/>
              </a:rPr>
              <a:t>to the appraiser. The CCA is a warning that the IRS will not accept  knowingly wrong valuations and rely on a valuation adjustment mechanism to keep you out of tax hot water if you’re audited. Should practitioners get a rep or comfort letter from the client as to no material change from date of appraisal to date of transfer?</a:t>
            </a:r>
          </a:p>
          <a:p>
            <a:pPr marL="0">
              <a:lnSpc>
                <a:spcPct val="107000"/>
              </a:lnSpc>
              <a:spcBef>
                <a:spcPts val="0"/>
              </a:spcBef>
              <a:spcAft>
                <a:spcPts val="800"/>
              </a:spcAft>
            </a:pPr>
            <a:r>
              <a:rPr lang="en-US" sz="2800" dirty="0">
                <a:latin typeface="Arial" panose="020B0604020202020204" pitchFamily="34" charset="0"/>
                <a:cs typeface="Arial" panose="020B0604020202020204" pitchFamily="34" charset="0"/>
              </a:rPr>
              <a:t>Consider an approach to funding GRATs with a defined value mechanism on the assets gifted to the GRAT so that the adjustment occurs outside the GRAT mechanism. </a:t>
            </a:r>
            <a:endParaRPr lang="en-US" sz="2800" dirty="0">
              <a:solidFill>
                <a:schemeClr val="tx2"/>
              </a:solidFill>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6178112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err="1">
                <a:latin typeface="+mn-lt"/>
                <a:cs typeface="Times New Roman" panose="02020603050405020304" pitchFamily="18" charset="0"/>
              </a:rPr>
              <a:t>Baty</a:t>
            </a:r>
            <a:r>
              <a:rPr lang="en-US" dirty="0">
                <a:latin typeface="+mn-lt"/>
                <a:cs typeface="Times New Roman" panose="02020603050405020304" pitchFamily="18" charset="0"/>
              </a:rPr>
              <a:t> v. Commissioner (U.S. Tax Court Docket No. 12216-21)  </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85000" lnSpcReduction="20000"/>
          </a:bodyPr>
          <a:lstStyle/>
          <a:p>
            <a:pPr marL="0">
              <a:lnSpc>
                <a:spcPct val="107000"/>
              </a:lnSpc>
              <a:spcBef>
                <a:spcPts val="0"/>
              </a:spcBef>
              <a:spcAft>
                <a:spcPts val="800"/>
              </a:spcAft>
            </a:pPr>
            <a:r>
              <a:rPr lang="en-US" sz="2800" dirty="0">
                <a:latin typeface="Arial" panose="020B0604020202020204" pitchFamily="34" charset="0"/>
                <a:cs typeface="Arial" panose="020B0604020202020204" pitchFamily="34" charset="0"/>
              </a:rPr>
              <a:t>Daniel </a:t>
            </a:r>
            <a:r>
              <a:rPr lang="en-US" sz="2800" dirty="0" err="1">
                <a:latin typeface="Arial" panose="020B0604020202020204" pitchFamily="34" charset="0"/>
                <a:cs typeface="Arial" panose="020B0604020202020204" pitchFamily="34" charset="0"/>
              </a:rPr>
              <a:t>Baty</a:t>
            </a:r>
            <a:r>
              <a:rPr lang="en-US" sz="2800" dirty="0">
                <a:latin typeface="Arial" panose="020B0604020202020204" pitchFamily="34" charset="0"/>
                <a:cs typeface="Arial" panose="020B0604020202020204" pitchFamily="34" charset="0"/>
              </a:rPr>
              <a:t> funded a GRAT with shares of a publicly traded company (Company) while serving as Company’s Chairman of the Board and amid negotiations between Company and other third parties regarding Company’s potential merger/acquisition. </a:t>
            </a:r>
          </a:p>
          <a:p>
            <a:pPr marL="0">
              <a:lnSpc>
                <a:spcPct val="107000"/>
              </a:lnSpc>
              <a:spcBef>
                <a:spcPts val="0"/>
              </a:spcBef>
              <a:spcAft>
                <a:spcPts val="800"/>
              </a:spcAft>
            </a:pPr>
            <a:r>
              <a:rPr lang="en-US" sz="2800" dirty="0">
                <a:latin typeface="Arial" panose="020B0604020202020204" pitchFamily="34" charset="0"/>
                <a:cs typeface="Arial" panose="020B0604020202020204" pitchFamily="34" charset="0"/>
              </a:rPr>
              <a:t>Daniel funded a 2-year GRAT using shares in Company on Jan. 14, 2014 and valued the contribution to the GRAT based on the mean of the high and low public share price of Company’s shares on the date of contribution (that is, the methodology espoused in Treasury Regulations Section 25.2512-2(b)). The terms of the GRAT represented the annuity payments as a percentage of the initial value of the asset contributed (that is, the annuity payments were “self-adjusting”).</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79193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1122363"/>
            <a:ext cx="9144000" cy="1290637"/>
          </a:xfrm>
        </p:spPr>
        <p:txBody>
          <a:bodyPr>
            <a:normAutofit/>
          </a:bodyPr>
          <a:lstStyle/>
          <a:p>
            <a:pPr algn="ctr"/>
            <a:r>
              <a:rPr lang="en-US" sz="4400" kern="0" dirty="0">
                <a:effectLst/>
                <a:latin typeface="Arial" panose="020B0604020202020204" pitchFamily="34" charset="0"/>
                <a:ea typeface="Times New Roman" panose="02020603050405020304" pitchFamily="18" charset="0"/>
                <a:cs typeface="Arial" panose="020B0604020202020204" pitchFamily="34" charset="0"/>
              </a:rPr>
              <a:t>2024 Numbers</a:t>
            </a:r>
            <a:endParaRPr lang="en-US" sz="4400" dirty="0">
              <a:latin typeface="Arial" panose="020B0604020202020204" pitchFamily="34" charset="0"/>
              <a:cs typeface="Arial" panose="020B0604020202020204" pitchFamily="34" charset="0"/>
            </a:endParaRP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normAutofit/>
          </a:bodyPr>
          <a:lstStyle/>
          <a:p>
            <a:r>
              <a:rPr lang="en-US" sz="3200" dirty="0">
                <a:latin typeface="Arial" panose="020B0604020202020204" pitchFamily="34" charset="0"/>
                <a:cs typeface="Arial" panose="020B0604020202020204" pitchFamily="34" charset="0"/>
              </a:rPr>
              <a:t>Key Numbers Used in Estate Planning</a:t>
            </a:r>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29393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err="1">
                <a:latin typeface="+mn-lt"/>
                <a:cs typeface="Times New Roman" panose="02020603050405020304" pitchFamily="18" charset="0"/>
              </a:rPr>
              <a:t>Baty</a:t>
            </a:r>
            <a:r>
              <a:rPr lang="en-US" dirty="0">
                <a:latin typeface="+mn-lt"/>
                <a:cs typeface="Times New Roman" panose="02020603050405020304" pitchFamily="18" charset="0"/>
              </a:rPr>
              <a:t> v. Commissioner (</a:t>
            </a:r>
            <a:r>
              <a:rPr lang="en-US" dirty="0" err="1">
                <a:latin typeface="+mn-lt"/>
                <a:cs typeface="Times New Roman" panose="02020603050405020304" pitchFamily="18" charset="0"/>
              </a:rPr>
              <a:t>cont</a:t>
            </a:r>
            <a:r>
              <a:rPr lang="en-US" dirty="0">
                <a:latin typeface="+mn-lt"/>
                <a:cs typeface="Times New Roman" panose="02020603050405020304" pitchFamily="18" charset="0"/>
              </a:rPr>
              <a:t>)</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70000" lnSpcReduction="20000"/>
          </a:bodyPr>
          <a:lstStyle/>
          <a:p>
            <a:pPr marL="0">
              <a:lnSpc>
                <a:spcPct val="107000"/>
              </a:lnSpc>
              <a:spcBef>
                <a:spcPts val="0"/>
              </a:spcBef>
              <a:spcAft>
                <a:spcPts val="800"/>
              </a:spcAft>
            </a:pPr>
            <a:r>
              <a:rPr lang="en-US" sz="2800" dirty="0">
                <a:latin typeface="Arial" panose="020B0604020202020204" pitchFamily="34" charset="0"/>
                <a:cs typeface="Arial" panose="020B0604020202020204" pitchFamily="34" charset="0"/>
              </a:rPr>
              <a:t>The Internal Revenue Service assessed a tax deficiency premised on the notion that the contribution to the GRAT shouldn’t have been valued based on the mean of the high and low share price on date of contribution but rather on the trading price when the merger actually took place (more than six months later). </a:t>
            </a:r>
          </a:p>
          <a:p>
            <a:pPr marL="0">
              <a:lnSpc>
                <a:spcPct val="107000"/>
              </a:lnSpc>
              <a:spcBef>
                <a:spcPts val="0"/>
              </a:spcBef>
              <a:spcAft>
                <a:spcPts val="800"/>
              </a:spcAft>
            </a:pPr>
            <a:r>
              <a:rPr lang="en-US" sz="2800" dirty="0">
                <a:latin typeface="Arial" panose="020B0604020202020204" pitchFamily="34" charset="0"/>
                <a:cs typeface="Arial" panose="020B0604020202020204" pitchFamily="34" charset="0"/>
              </a:rPr>
              <a:t>Because of the facts at hand and the gross underpayment in the annuity payments, Daniel was liable for an intentional undervaluation (and couldn’t avail himself of provisions relating to incorrect valuations and the adjustment clause in the GRAT as to the annuity payments), was subject to gift tax on the full value of the transfer to the GRAT (due to the annuity failing to be a “qualified annuity” under Internal Revenue Code Section 2702) and was subject to penalties. In Chief Counsel Advice 201939002, the IRS Chief Counsel responded to the facts of the case by formally opining that a pending merger must be taken into account in valuing shares of a publicly traded company for gift tax purposes (citing </a:t>
            </a:r>
            <a:r>
              <a:rPr lang="en-US" sz="2800" dirty="0" err="1">
                <a:latin typeface="Arial" panose="020B0604020202020204" pitchFamily="34" charset="0"/>
                <a:cs typeface="Arial" panose="020B0604020202020204" pitchFamily="34" charset="0"/>
              </a:rPr>
              <a:t>Treas.Regs</a:t>
            </a:r>
            <a:r>
              <a:rPr lang="en-US" sz="2800" dirty="0">
                <a:latin typeface="Arial" panose="020B0604020202020204" pitchFamily="34" charset="0"/>
                <a:cs typeface="Arial" panose="020B0604020202020204" pitchFamily="34" charset="0"/>
              </a:rPr>
              <a:t>. Section 25.2512-2(e)).</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7646305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err="1">
                <a:latin typeface="+mn-lt"/>
                <a:cs typeface="Times New Roman" panose="02020603050405020304" pitchFamily="18" charset="0"/>
              </a:rPr>
              <a:t>Baty</a:t>
            </a:r>
            <a:r>
              <a:rPr lang="en-US" dirty="0">
                <a:latin typeface="+mn-lt"/>
                <a:cs typeface="Times New Roman" panose="02020603050405020304" pitchFamily="18" charset="0"/>
              </a:rPr>
              <a:t> v. Commissioner (</a:t>
            </a:r>
            <a:r>
              <a:rPr lang="en-US" dirty="0" err="1">
                <a:latin typeface="+mn-lt"/>
                <a:cs typeface="Times New Roman" panose="02020603050405020304" pitchFamily="18" charset="0"/>
              </a:rPr>
              <a:t>cont</a:t>
            </a:r>
            <a:r>
              <a:rPr lang="en-US" dirty="0">
                <a:latin typeface="+mn-lt"/>
                <a:cs typeface="Times New Roman" panose="02020603050405020304" pitchFamily="18" charset="0"/>
              </a:rPr>
              <a:t>)</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77500" lnSpcReduction="20000"/>
          </a:bodyPr>
          <a:lstStyle/>
          <a:p>
            <a:pPr marL="0">
              <a:lnSpc>
                <a:spcPct val="107000"/>
              </a:lnSpc>
              <a:spcBef>
                <a:spcPts val="0"/>
              </a:spcBef>
              <a:spcAft>
                <a:spcPts val="800"/>
              </a:spcAft>
            </a:pPr>
            <a:r>
              <a:rPr lang="en-US" sz="2800" dirty="0">
                <a:latin typeface="Arial" panose="020B0604020202020204" pitchFamily="34" charset="0"/>
                <a:cs typeface="Arial" panose="020B0604020202020204" pitchFamily="34" charset="0"/>
              </a:rPr>
              <a:t>Ultimately, Daniel filed a motion for summary judgment in favor of using the mean high and low trading price of Company stock for valuation purposes, and the government conceded to Daniel prior to issuance of a decision on the motion. In his motion, Daniel argued: (1) that the valuation methodology was well established for cases involving publicly traded stock in the gift tax context and specifically cited cases that noted that public stock prices reflected potential merger negotiations, (2) events taking place subsequent to a gift can’t be used to value the gift in hindsight, (3) the “hypothetical willing buyer” that’s used as the touchstone for gift tax valuation wouldn’t have known about the merger negotiations, (4) Treas. Regs. Section 25.2512-2(e) is inapplicable, (5) the merger wasn’t “practically certain” to occur, as was the case in the “anticipatory assignment of income” cases cited in CCA 201939002, and (6) the IRS’ proposed valuation methodology is unworkable.</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19588310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sz="4400" dirty="0" err="1">
                <a:effectLst/>
                <a:latin typeface="Arial" panose="020B0604020202020204" pitchFamily="34" charset="0"/>
                <a:ea typeface="Calibri" panose="020F0502020204030204" pitchFamily="34" charset="0"/>
                <a:cs typeface="Arial" panose="020B0604020202020204" pitchFamily="34" charset="0"/>
              </a:rPr>
              <a:t>Dematteo</a:t>
            </a:r>
            <a:r>
              <a:rPr lang="en-US" sz="4400" dirty="0">
                <a:effectLst/>
                <a:latin typeface="Arial" panose="020B0604020202020204" pitchFamily="34" charset="0"/>
                <a:ea typeface="Calibri" panose="020F0502020204030204" pitchFamily="34" charset="0"/>
                <a:cs typeface="Arial" panose="020B0604020202020204" pitchFamily="34" charset="0"/>
              </a:rPr>
              <a:t> v. Comm’r, Tax Ct. </a:t>
            </a:r>
            <a:r>
              <a:rPr lang="en-US" sz="4400" dirty="0" err="1">
                <a:effectLst/>
                <a:latin typeface="Arial" panose="020B0604020202020204" pitchFamily="34" charset="0"/>
                <a:ea typeface="Calibri" panose="020F0502020204030204" pitchFamily="34" charset="0"/>
                <a:cs typeface="Arial" panose="020B0604020202020204" pitchFamily="34" charset="0"/>
              </a:rPr>
              <a:t>Dkt</a:t>
            </a:r>
            <a:r>
              <a:rPr lang="en-US" sz="4400" dirty="0">
                <a:effectLst/>
                <a:latin typeface="Arial" panose="020B0604020202020204" pitchFamily="34" charset="0"/>
                <a:ea typeface="Calibri" panose="020F0502020204030204" pitchFamily="34" charset="0"/>
                <a:cs typeface="Arial" panose="020B0604020202020204" pitchFamily="34" charset="0"/>
              </a:rPr>
              <a:t>. No. 3634-21 (July 21, 2022)</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Taxpayers made a gift of life insurance and had a well-known appraisal firm value the policies which was done based on the secondary market for life insurance. But the tax Regs require use of the interpolated terminal reserve value plus unexpired premiums. Reg. § 25.2512-6(a).  </a:t>
            </a: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Insurance valuations should probably include a Form 712 and an analysis of those numbers by an insurance expert.</a:t>
            </a:r>
          </a:p>
          <a:p>
            <a:pPr marL="0" marR="0">
              <a:lnSpc>
                <a:spcPct val="107000"/>
              </a:lnSpc>
              <a:spcBef>
                <a:spcPts val="0"/>
              </a:spcBef>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Insurance valuation regulations are old and should be updated. </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spcAft>
                <a:spcPts val="800"/>
              </a:spcAft>
              <a:buNone/>
            </a:pPr>
            <a:endParaRPr lang="en-US" sz="2800" dirty="0">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1331710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p:txBody>
          <a:bodyPr>
            <a:normAutofit fontScale="90000"/>
          </a:bodyPr>
          <a:lstStyle/>
          <a:p>
            <a:pPr algn="ctr"/>
            <a:r>
              <a:rPr lang="en-US" dirty="0"/>
              <a:t>	</a:t>
            </a:r>
            <a:r>
              <a:rPr lang="en-US" dirty="0">
                <a:latin typeface="Arial" panose="020B0604020202020204" pitchFamily="34" charset="0"/>
                <a:cs typeface="Arial" panose="020B0604020202020204" pitchFamily="34" charset="0"/>
              </a:rPr>
              <a:t>STRATEGIES IN HIGH INTEREST RATE ENVIRONMENT</a:t>
            </a:r>
            <a:endParaRPr lang="en-US" dirty="0"/>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normAutofit/>
          </a:bodyPr>
          <a:lstStyle/>
          <a:p>
            <a:endParaRPr lang="en-US" sz="3200" dirty="0"/>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84047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GRATS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Aft>
                <a:spcPts val="1000"/>
              </a:spcAft>
            </a:pPr>
            <a:r>
              <a:rPr lang="en-US" sz="1800" b="0" i="0" u="none" strike="noStrike" kern="100" baseline="0" dirty="0">
                <a:latin typeface="Arial" panose="020B0604020202020204" pitchFamily="34" charset="0"/>
              </a:rPr>
              <a:t>A "grantor retained annuity trust" (GRAT) is a trust in which the grantor retains the right to receive fixed annuity payments, payable at least annually, for a term of years (an annuity interest). At the end of the term, the remaining trust principal is distributed to the remainder beneficiaries (such as the grantor's descendants) or held in further trust for their benefit. </a:t>
            </a:r>
          </a:p>
          <a:p>
            <a:pPr>
              <a:spcAft>
                <a:spcPts val="1000"/>
              </a:spcAft>
            </a:pPr>
            <a:r>
              <a:rPr lang="en-US" sz="1800" b="0" i="0" u="none" strike="noStrike" kern="100" baseline="0" dirty="0">
                <a:latin typeface="Arial" panose="020B0604020202020204" pitchFamily="34" charset="0"/>
              </a:rPr>
              <a:t>With higher interest rates, the current asset value is less. The higher the interest rate and the longer the term, the lower the present value. On the one hand, when doing estate planning strategies, the interest may be higher but the asset is transferred at a much lower value. </a:t>
            </a:r>
          </a:p>
          <a:p>
            <a:pPr>
              <a:spcAft>
                <a:spcPts val="1000"/>
              </a:spcAft>
            </a:pPr>
            <a:r>
              <a:rPr lang="en-US" sz="1800" kern="100" dirty="0">
                <a:latin typeface="Arial" panose="020B0604020202020204" pitchFamily="34" charset="0"/>
              </a:rPr>
              <a:t>Most GRATs are short-term so interest rates should not be a big factor in using. </a:t>
            </a:r>
          </a:p>
          <a:p>
            <a:pPr>
              <a:spcAft>
                <a:spcPts val="1000"/>
              </a:spcAft>
            </a:pPr>
            <a:r>
              <a:rPr lang="en-US" sz="1800" i="0" u="none" strike="noStrike" kern="100" baseline="0" dirty="0">
                <a:latin typeface="Arial" panose="020B0604020202020204" pitchFamily="34" charset="0"/>
              </a:rPr>
              <a:t>Consider </a:t>
            </a:r>
            <a:r>
              <a:rPr lang="en-US" sz="1800" kern="100" dirty="0">
                <a:latin typeface="Arial" panose="020B0604020202020204" pitchFamily="34" charset="0"/>
              </a:rPr>
              <a:t>rolling GRATs, re-</a:t>
            </a:r>
            <a:r>
              <a:rPr lang="en-US" sz="1800" kern="100" dirty="0" err="1">
                <a:latin typeface="Arial" panose="020B0604020202020204" pitchFamily="34" charset="0"/>
              </a:rPr>
              <a:t>GRATting</a:t>
            </a:r>
            <a:r>
              <a:rPr lang="en-US" sz="1800" kern="100" dirty="0">
                <a:latin typeface="Arial" panose="020B0604020202020204" pitchFamily="34" charset="0"/>
              </a:rPr>
              <a:t>, and decreasing GRATs</a:t>
            </a:r>
            <a:endParaRPr lang="en-US" sz="1800" i="0" u="none" strike="noStrike" kern="100" baseline="0" dirty="0">
              <a:latin typeface="Arial" panose="020B0604020202020204" pitchFamily="34" charset="0"/>
            </a:endParaRPr>
          </a:p>
          <a:p>
            <a:pPr>
              <a:spcAft>
                <a:spcPts val="1000"/>
              </a:spcAft>
            </a:pPr>
            <a:endParaRPr lang="en-US" sz="2200" dirty="0">
              <a:solidFill>
                <a:srgbClr val="000000"/>
              </a:solidFill>
              <a:highlight>
                <a:srgbClr val="00FF00"/>
              </a:highlight>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5525429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QPRTS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Aft>
                <a:spcPts val="1000"/>
              </a:spcAft>
            </a:pPr>
            <a:r>
              <a:rPr lang="en-US" sz="1800" b="0" i="0" u="none" strike="noStrike" kern="100" baseline="0" dirty="0">
                <a:latin typeface="Arial" panose="020B0604020202020204" pitchFamily="34" charset="0"/>
              </a:rPr>
              <a:t>A residence can be transferred to a “qualified personal residence trust,” or “QPRT.”  A QPRT is a trust to which one transfers a personal residence and retains the right to use the residence for a term of years, after which ownership passes to the remaindermen (e.g., children or a trust for their benefit). </a:t>
            </a:r>
          </a:p>
          <a:p>
            <a:pPr>
              <a:spcAft>
                <a:spcPts val="1000"/>
              </a:spcAft>
            </a:pPr>
            <a:r>
              <a:rPr lang="en-US" sz="1800" kern="100" dirty="0">
                <a:solidFill>
                  <a:srgbClr val="000000"/>
                </a:solidFill>
                <a:latin typeface="Arial" panose="020B0604020202020204" pitchFamily="34" charset="0"/>
                <a:cs typeface="Arial" panose="020B0604020202020204" pitchFamily="34" charset="0"/>
              </a:rPr>
              <a:t>With higher interest rates, dust off the QPRTs. </a:t>
            </a:r>
          </a:p>
          <a:p>
            <a:pPr>
              <a:spcAft>
                <a:spcPts val="1000"/>
              </a:spcAft>
            </a:pPr>
            <a:r>
              <a:rPr lang="en-US" sz="1800" b="0" i="0" u="none" strike="noStrike" kern="100" baseline="0" dirty="0">
                <a:latin typeface="Arial" panose="020B0604020202020204" pitchFamily="34" charset="0"/>
              </a:rPr>
              <a:t>Example: The taxable gift for a transfer of a $2 million residence to a 10-year QPRT by a person age 60 is </a:t>
            </a:r>
            <a:r>
              <a:rPr lang="en-US" sz="1800" b="1" i="0" u="none" strike="noStrike" kern="100" baseline="0" dirty="0">
                <a:latin typeface="Arial" panose="020B0604020202020204" pitchFamily="34" charset="0"/>
              </a:rPr>
              <a:t>$1.334 million </a:t>
            </a:r>
            <a:r>
              <a:rPr lang="en-US" sz="1800" b="0" i="0" u="none" strike="noStrike" kern="100" baseline="0" dirty="0">
                <a:latin typeface="Arial" panose="020B0604020202020204" pitchFamily="34" charset="0"/>
              </a:rPr>
              <a:t>(at a 7520 rate of 2.8 percent).  If the residence appreciates by 4 percent per year, it will be worth $2.96 million at the end of the 10-year term.  If the rate is 6%, then the gift is reduced to </a:t>
            </a:r>
            <a:r>
              <a:rPr lang="en-US" sz="1800" b="1" i="0" u="none" strike="noStrike" kern="100" baseline="0" dirty="0">
                <a:latin typeface="Arial" panose="020B0604020202020204" pitchFamily="34" charset="0"/>
              </a:rPr>
              <a:t>$981,000</a:t>
            </a:r>
            <a:r>
              <a:rPr lang="en-US" sz="1800" b="0" i="0" u="none" strike="noStrike" kern="100" baseline="0" dirty="0">
                <a:latin typeface="Arial" panose="020B0604020202020204" pitchFamily="34" charset="0"/>
              </a:rPr>
              <a:t>. If the grantor is 70 rather than 60, then at 2.8% the gift would be $1.11 million and at 6% it would be down to $817,000.</a:t>
            </a:r>
            <a:endParaRPr lang="en-US" sz="2200" dirty="0">
              <a:solidFill>
                <a:srgbClr val="000000"/>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15568239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Remainder Purchase Marital Trust</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Aft>
                <a:spcPts val="1000"/>
              </a:spcAft>
            </a:pPr>
            <a:r>
              <a:rPr lang="en-US" sz="1800" b="0" i="0" u="none" strike="noStrike" kern="100" baseline="0" dirty="0">
                <a:latin typeface="Arial" panose="020B0604020202020204" pitchFamily="34" charset="0"/>
              </a:rPr>
              <a:t>A “remainder purchase marital trust,” or “RPM Trust,” involves a transfer to a trust for the grantor’s spouse’s benefit that is designed to qualify for the gift tax marital deduction and that will not be subject to estate tax at the spouse’s death.  As a result, the trust property passes to the grantor’s children free of gift and estate taxes. </a:t>
            </a:r>
          </a:p>
          <a:p>
            <a:pPr>
              <a:spcAft>
                <a:spcPts val="1000"/>
              </a:spcAft>
            </a:pPr>
            <a:r>
              <a:rPr lang="en-US" sz="1800" b="0" i="0" u="none" strike="noStrike" kern="100" baseline="0" dirty="0">
                <a:latin typeface="Arial" panose="020B0604020202020204" pitchFamily="34" charset="0"/>
              </a:rPr>
              <a:t>The structure of an RPM Trust is as follows:  One spouse (H) transfers assets to a trust in which the other spouse (W) has an interest (</a:t>
            </a:r>
            <a:r>
              <a:rPr lang="en-US" sz="1800" b="0" i="1" u="none" strike="noStrike" kern="100" baseline="0" dirty="0">
                <a:latin typeface="Arial" panose="020B0604020202020204" pitchFamily="34" charset="0"/>
              </a:rPr>
              <a:t>e.g.</a:t>
            </a:r>
            <a:r>
              <a:rPr lang="en-US" sz="1800" b="0" i="0" u="none" strike="noStrike" kern="100" baseline="0" dirty="0">
                <a:latin typeface="Arial" panose="020B0604020202020204" pitchFamily="34" charset="0"/>
              </a:rPr>
              <a:t>, an annuity or income interest) for a specified term or life, after which the trust assets pass to a trust for the children.  At the time the RPM Trust is funded, the children’s trust pays for its remainder interest.  The spouse’s interest qualifies for the gift tax marital deduction and the interest of the children’s trust is not a gift because it is paid for.</a:t>
            </a:r>
          </a:p>
          <a:p>
            <a:pPr>
              <a:spcAft>
                <a:spcPts val="1000"/>
              </a:spcAft>
            </a:pPr>
            <a:r>
              <a:rPr lang="en-US" sz="1800" kern="100" dirty="0">
                <a:latin typeface="Arial" panose="020B0604020202020204" pitchFamily="34" charset="0"/>
              </a:rPr>
              <a:t>There are various structures for these trusts. </a:t>
            </a:r>
          </a:p>
          <a:p>
            <a:pPr>
              <a:spcAft>
                <a:spcPts val="1000"/>
              </a:spcAft>
            </a:pPr>
            <a:r>
              <a:rPr lang="en-US" sz="1800" b="0" i="0" u="none" strike="noStrike" kern="100" baseline="0" dirty="0">
                <a:latin typeface="Arial" panose="020B0604020202020204" pitchFamily="34" charset="0"/>
              </a:rPr>
              <a:t>This idea comes from David Handler! </a:t>
            </a:r>
          </a:p>
          <a:p>
            <a:pPr>
              <a:spcAft>
                <a:spcPts val="1000"/>
              </a:spcAft>
            </a:pPr>
            <a:endParaRPr lang="en-US" sz="2200" dirty="0">
              <a:solidFill>
                <a:srgbClr val="000000"/>
              </a:solidFill>
              <a:highlight>
                <a:srgbClr val="00FF00"/>
              </a:highlight>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5048968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Charitable Remainder Trust</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92500" lnSpcReduction="20000"/>
          </a:bodyPr>
          <a:lstStyle/>
          <a:p>
            <a:pPr>
              <a:spcAft>
                <a:spcPts val="1000"/>
              </a:spcAft>
            </a:pPr>
            <a:r>
              <a:rPr lang="en-US" sz="2400" b="0" i="0" u="none" strike="noStrike" kern="100" baseline="0" dirty="0">
                <a:latin typeface="Arial" panose="020B0604020202020204" pitchFamily="34" charset="0"/>
              </a:rPr>
              <a:t>A charitable remainder trust (CRT) is an irrevocable trust (inter </a:t>
            </a:r>
            <a:r>
              <a:rPr lang="en-US" sz="2400" b="0" i="0" u="none" strike="noStrike" kern="100" baseline="0" dirty="0" err="1">
                <a:latin typeface="Arial" panose="020B0604020202020204" pitchFamily="34" charset="0"/>
              </a:rPr>
              <a:t>vivos</a:t>
            </a:r>
            <a:r>
              <a:rPr lang="en-US" sz="2400" b="0" i="0" u="none" strike="noStrike" kern="100" baseline="0" dirty="0">
                <a:latin typeface="Arial" panose="020B0604020202020204" pitchFamily="34" charset="0"/>
              </a:rPr>
              <a:t> or testamentary) that pays a stated amount each year to one or more individuals for a specified term of years (not exceeding 20), or for the life or lives of the individual or individuals. At the end of the term, the remaining trust property is distributed to charity. </a:t>
            </a:r>
          </a:p>
          <a:p>
            <a:pPr>
              <a:spcAft>
                <a:spcPts val="1000"/>
              </a:spcAft>
            </a:pPr>
            <a:r>
              <a:rPr lang="en-US" sz="2400" dirty="0">
                <a:solidFill>
                  <a:srgbClr val="000000"/>
                </a:solidFill>
                <a:latin typeface="Arial" panose="020B0604020202020204" pitchFamily="34" charset="0"/>
                <a:cs typeface="Arial" panose="020B0604020202020204" pitchFamily="34" charset="0"/>
              </a:rPr>
              <a:t>CRTs work better when interest rates are higher. </a:t>
            </a:r>
          </a:p>
          <a:p>
            <a:pPr>
              <a:spcAft>
                <a:spcPts val="1000"/>
              </a:spcAft>
            </a:pPr>
            <a:r>
              <a:rPr lang="en-US" sz="2400" dirty="0">
                <a:solidFill>
                  <a:srgbClr val="000000"/>
                </a:solidFill>
                <a:latin typeface="Arial" panose="020B0604020202020204" pitchFamily="34" charset="0"/>
                <a:cs typeface="Arial" panose="020B0604020202020204" pitchFamily="34" charset="0"/>
              </a:rPr>
              <a:t>To ensure that a CRT is a legitimate charitable giving vehicle, IRS guidelines require that the present value of the charitable beneficiaries’ remainder interest be at least 10% of the trust assets’ value when contributed. Calculating the remainder interest’s present value is complicated, but it generally involves estimating the present value of annual payouts from the trust and subtracting that amount from the value of the contributed assets.</a:t>
            </a:r>
          </a:p>
          <a:p>
            <a:pPr>
              <a:spcAft>
                <a:spcPts val="1000"/>
              </a:spcAft>
            </a:pPr>
            <a:endParaRPr lang="en-US" sz="2400" dirty="0">
              <a:solidFill>
                <a:srgbClr val="000000"/>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41564394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Why CRTs work better with higher rates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92500" lnSpcReduction="10000"/>
          </a:bodyPr>
          <a:lstStyle/>
          <a:p>
            <a:pPr marL="0" indent="0">
              <a:spcAft>
                <a:spcPts val="1000"/>
              </a:spcAft>
              <a:buNone/>
            </a:pPr>
            <a:endParaRPr lang="en-US" sz="2200" dirty="0">
              <a:solidFill>
                <a:srgbClr val="000000"/>
              </a:solidFill>
              <a:highlight>
                <a:srgbClr val="00FF00"/>
              </a:highlight>
              <a:latin typeface="Arial" panose="020B0604020202020204" pitchFamily="34" charset="0"/>
              <a:cs typeface="Arial" panose="020B0604020202020204" pitchFamily="34" charset="0"/>
            </a:endParaRPr>
          </a:p>
          <a:p>
            <a:pPr>
              <a:spcAft>
                <a:spcPts val="1000"/>
              </a:spcAft>
            </a:pPr>
            <a:r>
              <a:rPr lang="en-US" sz="2200" dirty="0">
                <a:solidFill>
                  <a:srgbClr val="000000"/>
                </a:solidFill>
                <a:latin typeface="Arial" panose="020B0604020202020204" pitchFamily="34" charset="0"/>
                <a:cs typeface="Arial" panose="020B0604020202020204" pitchFamily="34" charset="0"/>
              </a:rPr>
              <a:t>The computation is affected by several factors, including the length of the trust term (or the beneficiaries’ ages, if payouts are made for life), the size of annual payouts and an IRS prescribed Section 7520 rate. If you need to increase the value of the remainder interest to meet the 10% threshold, you may be able to do so by shortening the trust term or reducing the payout percentage.</a:t>
            </a:r>
          </a:p>
          <a:p>
            <a:pPr>
              <a:spcAft>
                <a:spcPts val="1000"/>
              </a:spcAft>
            </a:pPr>
            <a:endParaRPr lang="en-US" sz="2200" dirty="0">
              <a:solidFill>
                <a:srgbClr val="000000"/>
              </a:solidFill>
              <a:latin typeface="Arial" panose="020B0604020202020204" pitchFamily="34" charset="0"/>
              <a:cs typeface="Arial" panose="020B0604020202020204" pitchFamily="34" charset="0"/>
            </a:endParaRPr>
          </a:p>
          <a:p>
            <a:pPr>
              <a:spcAft>
                <a:spcPts val="1000"/>
              </a:spcAft>
            </a:pPr>
            <a:r>
              <a:rPr lang="en-US" sz="2200" dirty="0">
                <a:solidFill>
                  <a:srgbClr val="000000"/>
                </a:solidFill>
                <a:latin typeface="Arial" panose="020B0604020202020204" pitchFamily="34" charset="0"/>
                <a:cs typeface="Arial" panose="020B0604020202020204" pitchFamily="34" charset="0"/>
              </a:rPr>
              <a:t>In addition, the higher the Sec. 7520 rate at the time of the contribution, the lower the present value of the payouts and, therefore, the larger the remainder interest. In recent years, however, rock-bottom interest rates made it difficult, if not impossible, for many CRTs to qualify. As interest rates rise, it becomes easier to meet the 10% threshold and to increase annual payouts or the trust term without disqualifying the trust.</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42871649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CPE Participation Code 3</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0" indent="0">
              <a:spcAft>
                <a:spcPts val="1000"/>
              </a:spcAft>
              <a:buNone/>
            </a:pPr>
            <a:endParaRPr lang="en-US" sz="5400" dirty="0">
              <a:solidFill>
                <a:srgbClr val="000000"/>
              </a:solidFill>
              <a:highlight>
                <a:srgbClr val="00FF00"/>
              </a:highlight>
              <a:latin typeface="Arial" panose="020B0604020202020204" pitchFamily="34" charset="0"/>
              <a:cs typeface="Arial" panose="020B0604020202020204" pitchFamily="34" charset="0"/>
            </a:endParaRPr>
          </a:p>
          <a:p>
            <a:pPr marL="0" marR="0" indent="0" algn="ctr">
              <a:spcBef>
                <a:spcPts val="0"/>
              </a:spcBef>
              <a:spcAft>
                <a:spcPts val="0"/>
              </a:spcAft>
              <a:buNone/>
            </a:pPr>
            <a:r>
              <a:rPr lang="en-US" sz="5400" b="1" dirty="0">
                <a:effectLst/>
                <a:latin typeface="Arial" panose="020B0604020202020204" pitchFamily="34" charset="0"/>
                <a:ea typeface="Calibri" panose="020F0502020204030204" pitchFamily="34" charset="0"/>
                <a:cs typeface="Arial" panose="020B0604020202020204" pitchFamily="34" charset="0"/>
              </a:rPr>
              <a:t>CPE Participation Code #3: ACS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347864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2024 Numbers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R="0" algn="l" rtl="0">
              <a:buFont typeface="Symbol" panose="05050102010706020507" pitchFamily="18" charset="2"/>
              <a:buChar char="·"/>
            </a:pPr>
            <a:r>
              <a:rPr lang="en-US" sz="2400" b="0" i="0" u="none" strike="noStrike" kern="100" baseline="0" dirty="0">
                <a:latin typeface="Arial" panose="020B0604020202020204" pitchFamily="34" charset="0"/>
              </a:rPr>
              <a:t>Lifetime Exclusion $13,610,000</a:t>
            </a:r>
          </a:p>
          <a:p>
            <a:pPr marR="0" algn="l" rtl="0">
              <a:buFont typeface="Symbol" panose="05050102010706020507" pitchFamily="18" charset="2"/>
              <a:buChar char="·"/>
            </a:pPr>
            <a:r>
              <a:rPr lang="en-US" sz="2400" b="0" i="0" u="none" strike="noStrike" kern="100" baseline="0" dirty="0">
                <a:latin typeface="Arial" panose="020B0604020202020204" pitchFamily="34" charset="0"/>
              </a:rPr>
              <a:t>Annual Exclusion $18,000</a:t>
            </a:r>
          </a:p>
          <a:p>
            <a:pPr marR="0" algn="l" rtl="0">
              <a:buFont typeface="Symbol" panose="05050102010706020507" pitchFamily="18" charset="2"/>
              <a:buChar char="·"/>
            </a:pPr>
            <a:r>
              <a:rPr lang="en-US" sz="2400" b="0" i="0" u="none" strike="noStrike" kern="100" baseline="0" dirty="0">
                <a:latin typeface="Arial" panose="020B0604020202020204" pitchFamily="34" charset="0"/>
              </a:rPr>
              <a:t>Gifts to Non-citizen spouses $180,000</a:t>
            </a:r>
          </a:p>
          <a:p>
            <a:pPr marR="0" algn="l" rtl="0">
              <a:buFont typeface="Symbol" panose="05050102010706020507" pitchFamily="18" charset="2"/>
              <a:buChar char="·"/>
            </a:pPr>
            <a:r>
              <a:rPr lang="en-US" sz="2400" b="0" i="0" u="none" strike="noStrike" kern="100" baseline="0" dirty="0">
                <a:latin typeface="Arial" panose="020B0604020202020204" pitchFamily="34" charset="0"/>
              </a:rPr>
              <a:t>§6166 estate tax deferral $1,850,000</a:t>
            </a:r>
          </a:p>
          <a:p>
            <a:pPr marR="0" algn="l" rtl="0">
              <a:buFont typeface="Symbol" panose="05050102010706020507" pitchFamily="18" charset="2"/>
              <a:buChar char="·"/>
            </a:pPr>
            <a:r>
              <a:rPr lang="en-US" sz="2400" b="0" i="0" u="none" strike="noStrike" kern="100" baseline="0" dirty="0">
                <a:latin typeface="Arial" panose="020B0604020202020204" pitchFamily="34" charset="0"/>
              </a:rPr>
              <a:t>Trust taxable income maximum rate applies at $15,200</a:t>
            </a:r>
          </a:p>
          <a:p>
            <a:pPr marR="0" algn="l" rtl="0"/>
            <a:r>
              <a:rPr lang="en-US" sz="2400" b="0" i="0" u="none" strike="noStrike" kern="100" baseline="0" dirty="0">
                <a:latin typeface="Arial" panose="020B0604020202020204" pitchFamily="34" charset="0"/>
              </a:rPr>
              <a:t>7520 rate October 2023 5.4%</a:t>
            </a:r>
            <a:endParaRPr lang="en-US" sz="2400" dirty="0">
              <a:effectLst/>
              <a:latin typeface="Cambria" panose="02040503050406030204" pitchFamily="18" charset="0"/>
              <a:ea typeface="Times New Roman" panose="02020603050405020304" pitchFamily="18"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369521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p:txBody>
          <a:bodyPr>
            <a:normAutofit fontScale="90000"/>
          </a:bodyPr>
          <a:lstStyle/>
          <a:p>
            <a:pPr algn="ctr"/>
            <a:r>
              <a:rPr lang="en-US" dirty="0"/>
              <a:t>	</a:t>
            </a:r>
            <a:r>
              <a:rPr lang="en-US" dirty="0">
                <a:latin typeface="Arial" panose="020B0604020202020204" pitchFamily="34" charset="0"/>
                <a:cs typeface="Arial" panose="020B0604020202020204" pitchFamily="34" charset="0"/>
              </a:rPr>
              <a:t>WHO SHOULD USE THEIR ENTIRE EXEMPTION? </a:t>
            </a:r>
            <a:endParaRPr lang="en-US" dirty="0"/>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normAutofit/>
          </a:bodyPr>
          <a:lstStyle/>
          <a:p>
            <a:endParaRPr lang="en-US" sz="3200" dirty="0"/>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63884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Use Only Client Excess Capital </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How much of one’s wealth can be transferred in an estate plan? Clients should only </a:t>
            </a:r>
            <a:r>
              <a:rPr lang="en-US" sz="2400" dirty="0">
                <a:latin typeface="Arial" panose="020B0604020202020204" pitchFamily="34" charset="0"/>
                <a:ea typeface="Calibri" panose="020F0502020204030204" pitchFamily="34" charset="0"/>
                <a:cs typeface="Arial" panose="020B0604020202020204" pitchFamily="34" charset="0"/>
              </a:rPr>
              <a:t>transfer </a:t>
            </a:r>
            <a:r>
              <a:rPr lang="en-US" sz="2400" dirty="0">
                <a:effectLst/>
                <a:latin typeface="Arial" panose="020B0604020202020204" pitchFamily="34" charset="0"/>
                <a:ea typeface="Calibri" panose="020F0502020204030204" pitchFamily="34" charset="0"/>
                <a:cs typeface="Arial" panose="020B0604020202020204" pitchFamily="34" charset="0"/>
              </a:rPr>
              <a:t>assets above what will be required to maintain desired lifestyle. </a:t>
            </a: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In the recent Levine decision, the Court noted: “From the beginning, Larson [the independent trustee of the ILIT] and Levine’s children made it clear to Swanson [the estate planning attorney] that Levine wanted enough money to maintain her lifestyle until her death. This meant that any estate planning needed to be done with Levine’s excess capital—i.e., assets that she would not likely need during her lifetime.” Estate of Marion Levine v. </a:t>
            </a:r>
            <a:r>
              <a:rPr lang="en-US" sz="2400" dirty="0" err="1">
                <a:effectLst/>
                <a:latin typeface="Arial" panose="020B0604020202020204" pitchFamily="34" charset="0"/>
                <a:ea typeface="Calibri" panose="020F0502020204030204" pitchFamily="34" charset="0"/>
                <a:cs typeface="Arial" panose="020B0604020202020204" pitchFamily="34" charset="0"/>
              </a:rPr>
              <a:t>Commr</a:t>
            </a:r>
            <a:r>
              <a:rPr lang="en-US" sz="2400" dirty="0">
                <a:effectLst/>
                <a:latin typeface="Arial" panose="020B0604020202020204" pitchFamily="34" charset="0"/>
                <a:ea typeface="Calibri" panose="020F0502020204030204" pitchFamily="34" charset="0"/>
                <a:cs typeface="Arial" panose="020B0604020202020204" pitchFamily="34" charset="0"/>
              </a:rPr>
              <a:t>,. 158 T.C. -- No. 2, February 28, 2022.</a:t>
            </a:r>
          </a:p>
          <a:p>
            <a:pPr marL="0" indent="0">
              <a:spcAft>
                <a:spcPts val="1000"/>
              </a:spcAft>
              <a:buNone/>
            </a:pPr>
            <a:endParaRPr lang="en-US" sz="2200" dirty="0">
              <a:solidFill>
                <a:srgbClr val="000000"/>
              </a:solidFill>
              <a:highlight>
                <a:srgbClr val="00FF00"/>
              </a:highlight>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4489986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Use Only Client Excess Capital </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85000" lnSpcReduction="10000"/>
          </a:bodyPr>
          <a:lstStyle/>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Preserving adequate resources for the taxpayer engaging in planning is important. Advisors should prepare forecasts reflecting their financial status after proposed transfers are made. This concept is particularly important to consider as taxpayers may move large portions of their wealth to secure exemption before 2026. </a:t>
            </a: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The wealth advisor </a:t>
            </a:r>
            <a:r>
              <a:rPr lang="en-US" sz="2400" b="1" dirty="0">
                <a:effectLst/>
                <a:latin typeface="Arial" panose="020B0604020202020204" pitchFamily="34" charset="0"/>
                <a:ea typeface="Calibri" panose="020F0502020204030204" pitchFamily="34" charset="0"/>
                <a:cs typeface="Arial" panose="020B0604020202020204" pitchFamily="34" charset="0"/>
              </a:rPr>
              <a:t>and insurance consultant </a:t>
            </a:r>
            <a:r>
              <a:rPr lang="en-US" sz="2400" dirty="0">
                <a:effectLst/>
                <a:latin typeface="Arial" panose="020B0604020202020204" pitchFamily="34" charset="0"/>
                <a:ea typeface="Calibri" panose="020F0502020204030204" pitchFamily="34" charset="0"/>
                <a:cs typeface="Arial" panose="020B0604020202020204" pitchFamily="34" charset="0"/>
              </a:rPr>
              <a:t>on the planning team should create forecasts to demonstrate that only excess capital is used. </a:t>
            </a:r>
          </a:p>
          <a:p>
            <a:pPr marL="0" marR="0">
              <a:lnSpc>
                <a:spcPct val="107000"/>
              </a:lnSpc>
              <a:spcBef>
                <a:spcPts val="0"/>
              </a:spcBef>
              <a:spcAft>
                <a:spcPts val="800"/>
              </a:spcAft>
            </a:pPr>
            <a:r>
              <a:rPr lang="en-US" sz="2400" b="1" dirty="0">
                <a:latin typeface="Arial" panose="020B0604020202020204" pitchFamily="34" charset="0"/>
                <a:cs typeface="Arial" panose="020B0604020202020204" pitchFamily="34" charset="0"/>
              </a:rPr>
              <a:t>Get an insurance analysis of how disability (if applicable), life (if feasible and cost effective) and long-term care coverages can fill financial gaps in the plan. </a:t>
            </a:r>
            <a:r>
              <a:rPr lang="en-US" sz="2400" dirty="0">
                <a:latin typeface="Arial" panose="020B0604020202020204" pitchFamily="34" charset="0"/>
                <a:cs typeface="Arial" panose="020B0604020202020204" pitchFamily="34" charset="0"/>
              </a:rPr>
              <a:t>This will help support that only excess capital is being used, inform the client of the nature of the plan and inherent financial risks, and perhaps even help deflect a claim that a transfer was a fraudulent conveyance or subject to an implied agreement.</a:t>
            </a:r>
          </a:p>
          <a:p>
            <a:pPr marL="0" indent="0">
              <a:spcAft>
                <a:spcPts val="1000"/>
              </a:spcAft>
              <a:buNone/>
            </a:pPr>
            <a:endParaRPr lang="en-US" sz="2200" dirty="0">
              <a:solidFill>
                <a:srgbClr val="000000"/>
              </a:solidFill>
              <a:highlight>
                <a:srgbClr val="00FF00"/>
              </a:highlight>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802807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1122363"/>
            <a:ext cx="9144000" cy="1312493"/>
          </a:xfrm>
        </p:spPr>
        <p:txBody>
          <a:bodyPr>
            <a:normAutofit/>
          </a:bodyPr>
          <a:lstStyle/>
          <a:p>
            <a:pPr algn="ctr"/>
            <a:r>
              <a:rPr lang="en-US" dirty="0">
                <a:latin typeface="Arial" panose="020B0604020202020204" pitchFamily="34" charset="0"/>
                <a:cs typeface="Arial" panose="020B0604020202020204" pitchFamily="34" charset="0"/>
              </a:rPr>
              <a:t>RESIDENCY</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normAutofit/>
          </a:bodyPr>
          <a:lstStyle/>
          <a:p>
            <a:r>
              <a:rPr lang="en-US" sz="3200" dirty="0">
                <a:latin typeface="Arial" panose="020B0604020202020204" pitchFamily="34" charset="0"/>
                <a:cs typeface="Arial" panose="020B0604020202020204" pitchFamily="34" charset="0"/>
              </a:rPr>
              <a:t>Of course I want to live in a state </a:t>
            </a:r>
          </a:p>
          <a:p>
            <a:r>
              <a:rPr lang="en-US" sz="3200" dirty="0">
                <a:latin typeface="Arial" panose="020B0604020202020204" pitchFamily="34" charset="0"/>
                <a:cs typeface="Arial" panose="020B0604020202020204" pitchFamily="34" charset="0"/>
              </a:rPr>
              <a:t>with no income taxes. </a:t>
            </a:r>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28927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4000" b="0" i="1" u="none" strike="noStrike" kern="100" baseline="0" dirty="0" err="1">
                <a:latin typeface="Arial" panose="020B0604020202020204" pitchFamily="34" charset="0"/>
              </a:rPr>
              <a:t>Acklie</a:t>
            </a:r>
            <a:r>
              <a:rPr lang="en-US" sz="4000" b="0" i="1" u="none" strike="noStrike" kern="100" baseline="0" dirty="0">
                <a:latin typeface="Arial" panose="020B0604020202020204" pitchFamily="34" charset="0"/>
              </a:rPr>
              <a:t> v. Nebraska Department of Revenue</a:t>
            </a:r>
            <a:r>
              <a:rPr lang="en-US" sz="4000" b="0" i="0" u="none" strike="noStrike" kern="100" baseline="0" dirty="0">
                <a:latin typeface="Arial" panose="020B0604020202020204" pitchFamily="34" charset="0"/>
              </a:rPr>
              <a:t>, 982 N.W.2d 228 (Ne. 2022) </a:t>
            </a:r>
            <a:endParaRPr lang="en-US" sz="4000"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R="0" algn="l" rtl="0">
              <a:buFont typeface="Symbol" panose="05050102010706020507" pitchFamily="18" charset="2"/>
              <a:buChar char="·"/>
            </a:pPr>
            <a:r>
              <a:rPr lang="en-US" sz="2400" b="0" i="0" u="none" strike="noStrike" kern="100" baseline="0" dirty="0">
                <a:latin typeface="Arial" panose="020B0604020202020204" pitchFamily="34" charset="0"/>
              </a:rPr>
              <a:t>The issue was whether Duane (and Phyllis) </a:t>
            </a:r>
            <a:r>
              <a:rPr lang="en-US" sz="2400" b="0" i="0" u="none" strike="noStrike" kern="100" baseline="0" dirty="0" err="1">
                <a:latin typeface="Arial" panose="020B0604020202020204" pitchFamily="34" charset="0"/>
              </a:rPr>
              <a:t>Acklie</a:t>
            </a:r>
            <a:r>
              <a:rPr lang="en-US" sz="2400" b="0" i="0" u="none" strike="noStrike" kern="100" baseline="0" dirty="0">
                <a:latin typeface="Arial" panose="020B0604020202020204" pitchFamily="34" charset="0"/>
              </a:rPr>
              <a:t> had changed domicile to Florida from Nebraska. </a:t>
            </a:r>
          </a:p>
          <a:p>
            <a:pPr marR="0" algn="l" rtl="0">
              <a:buFont typeface="Symbol" panose="05050102010706020507" pitchFamily="18" charset="2"/>
              <a:buChar char="·"/>
            </a:pPr>
            <a:r>
              <a:rPr lang="en-US" sz="2400" b="0" i="0" u="none" strike="noStrike" kern="100" baseline="0" dirty="0">
                <a:latin typeface="Arial" panose="020B0604020202020204" pitchFamily="34" charset="0"/>
              </a:rPr>
              <a:t>Burden of proof of establishing that you are no longer a resident is on the taxpayer. </a:t>
            </a:r>
          </a:p>
          <a:p>
            <a:pPr marR="0" algn="l" rtl="0">
              <a:buFont typeface="Symbol" panose="05050102010706020507" pitchFamily="18" charset="2"/>
              <a:buChar char="·"/>
            </a:pPr>
            <a:r>
              <a:rPr lang="en-US" sz="2400" b="0" i="0" u="none" strike="noStrike" kern="100" baseline="0" dirty="0">
                <a:latin typeface="Arial" panose="020B0604020202020204" pitchFamily="34" charset="0"/>
              </a:rPr>
              <a:t>In this case, taxpayer still had a house, club membership, and vehicles registered in Nebraska. In addition, taxpayer made political contributions reflecting a Nebraska address. </a:t>
            </a:r>
          </a:p>
          <a:p>
            <a:pPr>
              <a:buFont typeface="Symbol" panose="05050102010706020507" pitchFamily="18" charset="2"/>
              <a:buChar char="·"/>
            </a:pPr>
            <a:r>
              <a:rPr lang="en-US" sz="2400" kern="100" dirty="0">
                <a:latin typeface="Arial" panose="020B0604020202020204" pitchFamily="34" charset="0"/>
              </a:rPr>
              <a:t>When working with a client who is trying to change residency, it is important to look at all factors that courts consider for the state from which they are trying to move. </a:t>
            </a:r>
          </a:p>
          <a:p>
            <a:pPr>
              <a:spcAft>
                <a:spcPts val="1000"/>
              </a:spcAft>
            </a:pPr>
            <a:endParaRPr lang="en-US" sz="2200" dirty="0">
              <a:solidFill>
                <a:srgbClr val="000000"/>
              </a:solidFill>
              <a:highlight>
                <a:srgbClr val="00FF00"/>
              </a:highlight>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6284737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p:txBody>
          <a:bodyPr>
            <a:normAutofit/>
          </a:bodyPr>
          <a:lstStyle/>
          <a:p>
            <a:pPr algn="ctr"/>
            <a:r>
              <a:rPr lang="en-US" dirty="0">
                <a:latin typeface="Arial" panose="020B0604020202020204" pitchFamily="34" charset="0"/>
                <a:cs typeface="Arial" panose="020B0604020202020204" pitchFamily="34" charset="0"/>
              </a:rPr>
              <a:t>ADEQUATE DISCLOSURE</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normAutofit/>
          </a:bodyPr>
          <a:lstStyle/>
          <a:p>
            <a:endParaRPr lang="en-US" sz="3200" dirty="0"/>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892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4000" b="0" i="1" u="none" strike="noStrike" kern="100" baseline="0" dirty="0" err="1">
                <a:latin typeface="Arial" panose="020B0604020202020204" pitchFamily="34" charset="0"/>
              </a:rPr>
              <a:t>Schlapfer</a:t>
            </a:r>
            <a:r>
              <a:rPr lang="en-US" sz="4000" b="0" i="1" u="none" strike="noStrike" kern="100" baseline="0" dirty="0">
                <a:latin typeface="Arial" panose="020B0604020202020204" pitchFamily="34" charset="0"/>
              </a:rPr>
              <a:t> v. Commissioner</a:t>
            </a:r>
            <a:r>
              <a:rPr lang="en-US" sz="4000" b="0" i="0" u="none" strike="noStrike" kern="100" baseline="0" dirty="0">
                <a:latin typeface="Arial" panose="020B0604020202020204" pitchFamily="34" charset="0"/>
              </a:rPr>
              <a:t>, T. C. Memo. 2023-65</a:t>
            </a:r>
            <a:endParaRPr lang="en-US" sz="4000" dirty="0"/>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Aft>
                <a:spcPts val="1000"/>
              </a:spcAft>
            </a:pPr>
            <a:r>
              <a:rPr lang="en-US" sz="1800" b="0" i="0" u="none" strike="noStrike" kern="100" baseline="0" dirty="0">
                <a:latin typeface="Arial" panose="020B0604020202020204" pitchFamily="34" charset="0"/>
              </a:rPr>
              <a:t>If no return is filed, or if the gift is not adequately disclosed on or with the gift tax return, then the Commissioner may assess at any time.</a:t>
            </a:r>
          </a:p>
          <a:p>
            <a:pPr>
              <a:spcAft>
                <a:spcPts val="1000"/>
              </a:spcAft>
            </a:pPr>
            <a:r>
              <a:rPr lang="en-US" sz="1800" b="0" i="0" u="none" strike="noStrike" kern="100" baseline="0" dirty="0">
                <a:latin typeface="Arial" panose="020B0604020202020204" pitchFamily="34" charset="0"/>
              </a:rPr>
              <a:t>But the adequate disclosure of a completed gift on a gift tax return will commence the running of the period of limitations for assessment of gift tax on the transfer even if the transfer is ultimately determined to be an incomplete gift. </a:t>
            </a:r>
          </a:p>
          <a:p>
            <a:pPr>
              <a:spcAft>
                <a:spcPts val="1000"/>
              </a:spcAft>
            </a:pPr>
            <a:r>
              <a:rPr lang="en-US" sz="1800" b="0" i="0" u="none" strike="noStrike" kern="100" baseline="0" dirty="0">
                <a:latin typeface="Arial" panose="020B0604020202020204" pitchFamily="34" charset="0"/>
              </a:rPr>
              <a:t>In this case, gift was reported in 2006 but determined to be made in 2007. Despite that disparity, the adequate disclosure rules were still satisfied. </a:t>
            </a:r>
            <a:r>
              <a:rPr lang="en-US" sz="1800" b="0" i="0" u="none" strike="noStrike" kern="100" baseline="0" dirty="0" err="1">
                <a:latin typeface="Arial" panose="020B0604020202020204" pitchFamily="34" charset="0"/>
              </a:rPr>
              <a:t>Schlapfer’s</a:t>
            </a:r>
            <a:r>
              <a:rPr lang="en-US" sz="1800" b="0" i="0" u="none" strike="noStrike" kern="100" baseline="0" dirty="0">
                <a:latin typeface="Arial" panose="020B0604020202020204" pitchFamily="34" charset="0"/>
              </a:rPr>
              <a:t> transfer was a life insurance policy that was funded by a company that was owned by him. </a:t>
            </a:r>
          </a:p>
          <a:p>
            <a:pPr>
              <a:spcAft>
                <a:spcPts val="1000"/>
              </a:spcAft>
            </a:pPr>
            <a:r>
              <a:rPr lang="en-US" sz="1800" b="0" i="0" u="none" strike="noStrike" kern="100" baseline="0" dirty="0">
                <a:latin typeface="Arial" panose="020B0604020202020204" pitchFamily="34" charset="0"/>
              </a:rPr>
              <a:t>Court also addressed whether life insurance policy or stock was transferred. Conclusion was that adequate disclosure requirements were satisfied either way as disclosure identified enough details to alert the IRS to the nature of the transaction. </a:t>
            </a:r>
          </a:p>
          <a:p>
            <a:pPr>
              <a:spcAft>
                <a:spcPts val="1000"/>
              </a:spcAft>
            </a:pPr>
            <a:endParaRPr lang="en-US" sz="2200" dirty="0">
              <a:solidFill>
                <a:srgbClr val="000000"/>
              </a:solidFill>
              <a:highlight>
                <a:srgbClr val="00FF00"/>
              </a:highlight>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4819431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1122363"/>
            <a:ext cx="9144000" cy="1206167"/>
          </a:xfrm>
        </p:spPr>
        <p:txBody>
          <a:bodyPr>
            <a:normAutofit/>
          </a:bodyPr>
          <a:lstStyle/>
          <a:p>
            <a:pPr algn="ctr"/>
            <a:r>
              <a:rPr lang="en-US" sz="5400" dirty="0">
                <a:latin typeface="Arial" panose="020B0604020202020204" pitchFamily="34" charset="0"/>
                <a:cs typeface="Arial" panose="020B0604020202020204" pitchFamily="34" charset="0"/>
              </a:rPr>
              <a:t>SECURE ACT 2.0</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normAutofit/>
          </a:bodyPr>
          <a:lstStyle/>
          <a:p>
            <a:endParaRPr lang="en-US" sz="3200" dirty="0"/>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546545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QUALIFIED CHARITABLE DISTRIBUTIONS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92500" lnSpcReduction="20000"/>
          </a:bodyPr>
          <a:lstStyle/>
          <a:p>
            <a:pPr marL="0" marR="0">
              <a:lnSpc>
                <a:spcPct val="107000"/>
              </a:lnSpc>
              <a:spcBef>
                <a:spcPts val="0"/>
              </a:spcBef>
              <a:spcAft>
                <a:spcPts val="800"/>
              </a:spcAft>
            </a:pPr>
            <a:r>
              <a:rPr lang="en-US" sz="2400" dirty="0">
                <a:latin typeface="Arial" panose="020B0604020202020204" pitchFamily="34" charset="0"/>
                <a:cs typeface="Arial" panose="020B0604020202020204" pitchFamily="34" charset="0"/>
              </a:rPr>
              <a:t>Some provisions encourage account owners to make charitable contributions from IRA accounts. These are changes to the qualified charitable distribution (“QCD”) provisions (IRC Section 408(d)(8)) that encourage QCDs from IRAs to certain charities. </a:t>
            </a:r>
          </a:p>
          <a:p>
            <a:pPr marL="0" marR="0">
              <a:lnSpc>
                <a:spcPct val="107000"/>
              </a:lnSpc>
              <a:spcBef>
                <a:spcPts val="0"/>
              </a:spcBef>
              <a:spcAft>
                <a:spcPts val="800"/>
              </a:spcAft>
            </a:pPr>
            <a:r>
              <a:rPr lang="en-US" sz="2400" dirty="0">
                <a:latin typeface="Arial" panose="020B0604020202020204" pitchFamily="34" charset="0"/>
                <a:cs typeface="Arial" panose="020B0604020202020204" pitchFamily="34" charset="0"/>
              </a:rPr>
              <a:t>Someone over age 70 ½ can make distributions from an IRA directly to qualifying charities.  This threshold has not increased to age 72, nor age 73 or 75 as other RMD provisions have.  Qualifying sources include inherited IRAs, but does not include a 401(k), 403(b), 457 or other similar accounts.  Distributions to private operating foundations are acceptable, but not distributions to donor advised funds (DAF), supporting organizations or other private foundations.  Distributions can count towards someone’s required minimum distribution (RMD) as well (if they are old enough to have one).  </a:t>
            </a:r>
          </a:p>
          <a:p>
            <a:pPr>
              <a:spcAft>
                <a:spcPts val="1000"/>
              </a:spcAft>
            </a:pPr>
            <a:endParaRPr lang="en-US" sz="2200" dirty="0">
              <a:solidFill>
                <a:srgbClr val="000000"/>
              </a:solidFill>
              <a:highlight>
                <a:srgbClr val="00FF00"/>
              </a:highlight>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8331669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QUALIFIED CHARITABLE DISTRIBUTIONS (cont.)</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92500" lnSpcReduction="10000"/>
          </a:bodyPr>
          <a:lstStyle/>
          <a:p>
            <a:pPr marL="0">
              <a:lnSpc>
                <a:spcPct val="107000"/>
              </a:lnSpc>
              <a:spcBef>
                <a:spcPts val="0"/>
              </a:spcBef>
              <a:spcAft>
                <a:spcPts val="800"/>
              </a:spcAft>
            </a:pPr>
            <a:r>
              <a:rPr lang="en-US" sz="2400" dirty="0">
                <a:latin typeface="Arial" panose="020B0604020202020204" pitchFamily="34" charset="0"/>
                <a:cs typeface="Arial" panose="020B0604020202020204" pitchFamily="34" charset="0"/>
              </a:rPr>
              <a:t>A donor does not get a charitable income tax deduction but rather a QCD is not included in adjusted gross income (AGI). This is often better for both state and federal income tax purposes.</a:t>
            </a:r>
          </a:p>
          <a:p>
            <a:pPr marL="0">
              <a:lnSpc>
                <a:spcPct val="107000"/>
              </a:lnSpc>
              <a:spcBef>
                <a:spcPts val="0"/>
              </a:spcBef>
              <a:spcAft>
                <a:spcPts val="800"/>
              </a:spcAft>
            </a:pPr>
            <a:r>
              <a:rPr lang="en-US" sz="2400" dirty="0">
                <a:latin typeface="Arial" panose="020B0604020202020204" pitchFamily="34" charset="0"/>
                <a:cs typeface="Arial" panose="020B0604020202020204" pitchFamily="34" charset="0"/>
              </a:rPr>
              <a:t>A QCD can fund a charitable gift annuity (CGA) with the taxpayer (and/or spouse) as a recipient, with a one-time election of up to $50,000. </a:t>
            </a:r>
          </a:p>
          <a:p>
            <a:pPr marL="0">
              <a:lnSpc>
                <a:spcPct val="107000"/>
              </a:lnSpc>
              <a:spcBef>
                <a:spcPts val="0"/>
              </a:spcBef>
              <a:spcAft>
                <a:spcPts val="800"/>
              </a:spcAft>
            </a:pPr>
            <a:r>
              <a:rPr lang="en-US" sz="2400" dirty="0">
                <a:latin typeface="Arial" panose="020B0604020202020204" pitchFamily="34" charset="0"/>
                <a:cs typeface="Arial" panose="020B0604020202020204" pitchFamily="34" charset="0"/>
              </a:rPr>
              <a:t>QCDs can fund a charitable remainder trust (these being limited to a one-time election capped at $50,000, adjusted for inflation).</a:t>
            </a:r>
          </a:p>
          <a:p>
            <a:pPr marL="0">
              <a:lnSpc>
                <a:spcPct val="107000"/>
              </a:lnSpc>
              <a:spcBef>
                <a:spcPts val="0"/>
              </a:spcBef>
              <a:spcAft>
                <a:spcPts val="800"/>
              </a:spcAft>
            </a:pPr>
            <a:r>
              <a:rPr lang="en-US" sz="2400" dirty="0">
                <a:latin typeface="Arial" panose="020B0604020202020204" pitchFamily="34" charset="0"/>
                <a:cs typeface="Arial" panose="020B0604020202020204" pitchFamily="34" charset="0"/>
              </a:rPr>
              <a:t>The current limit of $100,000 per year will be indexed for inflation (rounded to nearest thousand) starting next year. For example, if there is an inflation adjustment of 4.8% for next year, the limit may be $105,000 in 2024. </a:t>
            </a:r>
          </a:p>
          <a:p>
            <a:pPr>
              <a:spcAft>
                <a:spcPts val="1000"/>
              </a:spcAft>
            </a:pPr>
            <a:endParaRPr lang="en-US" sz="2200" dirty="0">
              <a:solidFill>
                <a:srgbClr val="000000"/>
              </a:solidFill>
              <a:highlight>
                <a:srgbClr val="00FF00"/>
              </a:highlight>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980806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857045"/>
            <a:ext cx="9144000" cy="1555955"/>
          </a:xfrm>
        </p:spPr>
        <p:txBody>
          <a:bodyPr>
            <a:normAutofit/>
          </a:bodyPr>
          <a:lstStyle/>
          <a:p>
            <a:pPr algn="ctr"/>
            <a:r>
              <a:rPr lang="en-US" sz="6000" i="1" kern="0" dirty="0">
                <a:effectLst/>
                <a:latin typeface="Arial" panose="020B0604020202020204" pitchFamily="34" charset="0"/>
                <a:ea typeface="Times New Roman" panose="02020603050405020304" pitchFamily="18" charset="0"/>
                <a:cs typeface="Arial" panose="020B0604020202020204" pitchFamily="34" charset="0"/>
              </a:rPr>
              <a:t>Jones v. Jones </a:t>
            </a:r>
            <a:endParaRPr lang="en-US" i="1" dirty="0">
              <a:latin typeface="Arial" panose="020B0604020202020204" pitchFamily="34" charset="0"/>
              <a:cs typeface="Arial" panose="020B0604020202020204" pitchFamily="34" charset="0"/>
            </a:endParaRP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normAutofit/>
          </a:bodyPr>
          <a:lstStyle/>
          <a:p>
            <a:r>
              <a:rPr lang="en-US" sz="3600" dirty="0">
                <a:latin typeface="Arial" panose="020B0604020202020204" pitchFamily="34" charset="0"/>
                <a:cs typeface="Arial" panose="020B0604020202020204" pitchFamily="34" charset="0"/>
              </a:rPr>
              <a:t>Interest in Irrevocable Trust is Marital Asset</a:t>
            </a:r>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09744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Required Minimum Distributions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pPr>
              <a:spcAft>
                <a:spcPts val="1000"/>
              </a:spcAft>
            </a:pPr>
            <a:r>
              <a:rPr lang="en-US" sz="2200" dirty="0">
                <a:solidFill>
                  <a:srgbClr val="000000"/>
                </a:solidFill>
                <a:latin typeface="Arial" panose="020B0604020202020204" pitchFamily="34" charset="0"/>
                <a:cs typeface="Arial" panose="020B0604020202020204" pitchFamily="34" charset="0"/>
              </a:rPr>
              <a:t>Key Terms: </a:t>
            </a:r>
          </a:p>
          <a:p>
            <a:pPr lvl="1">
              <a:spcAft>
                <a:spcPts val="1000"/>
              </a:spcAft>
            </a:pPr>
            <a:r>
              <a:rPr lang="en-US" sz="1600" dirty="0">
                <a:solidFill>
                  <a:srgbClr val="000000"/>
                </a:solidFill>
                <a:latin typeface="Arial" panose="020B0604020202020204" pitchFamily="34" charset="0"/>
                <a:cs typeface="Arial" panose="020B0604020202020204" pitchFamily="34" charset="0"/>
              </a:rPr>
              <a:t>Required Minimum Distribution - </a:t>
            </a:r>
            <a:r>
              <a:rPr lang="en-US" sz="1600" b="0" i="0" u="none" strike="noStrike" kern="100" baseline="0" dirty="0">
                <a:solidFill>
                  <a:srgbClr val="1B1B1B"/>
                </a:solidFill>
                <a:latin typeface="Arial" panose="020B0604020202020204" pitchFamily="34" charset="0"/>
              </a:rPr>
              <a:t>Required Minimum Distributions (RMDs) are minimum amounts that IRA and retirement plan account Participants (P) generally must withdraw annually starting with the year they reach the RMD age. </a:t>
            </a:r>
            <a:endParaRPr lang="en-US" sz="1600" dirty="0">
              <a:solidFill>
                <a:srgbClr val="000000"/>
              </a:solidFill>
              <a:latin typeface="Arial" panose="020B0604020202020204" pitchFamily="34" charset="0"/>
              <a:cs typeface="Arial" panose="020B0604020202020204" pitchFamily="34" charset="0"/>
            </a:endParaRPr>
          </a:p>
          <a:p>
            <a:pPr lvl="1">
              <a:spcAft>
                <a:spcPts val="1000"/>
              </a:spcAft>
            </a:pPr>
            <a:r>
              <a:rPr lang="en-US" sz="1600" dirty="0">
                <a:solidFill>
                  <a:srgbClr val="000000"/>
                </a:solidFill>
                <a:latin typeface="Arial" panose="020B0604020202020204" pitchFamily="34" charset="0"/>
                <a:cs typeface="Arial" panose="020B0604020202020204" pitchFamily="34" charset="0"/>
              </a:rPr>
              <a:t>Required Beginning Date – This is the date by which RMDs must actually be taken. RBD is April 1 after the year in which the Plan Owner attains his/her/they Required Minimum Distribution Age. </a:t>
            </a:r>
          </a:p>
          <a:p>
            <a:pPr lvl="1">
              <a:spcAft>
                <a:spcPts val="1000"/>
              </a:spcAft>
            </a:pPr>
            <a:r>
              <a:rPr lang="en-US" sz="1600" dirty="0">
                <a:solidFill>
                  <a:srgbClr val="000000"/>
                </a:solidFill>
                <a:latin typeface="Arial" panose="020B0604020202020204" pitchFamily="34" charset="0"/>
                <a:cs typeface="Arial" panose="020B0604020202020204" pitchFamily="34" charset="0"/>
              </a:rPr>
              <a:t>Age at which Minimum Required Distributions are Required</a:t>
            </a:r>
          </a:p>
          <a:p>
            <a:pPr lvl="2">
              <a:spcAft>
                <a:spcPts val="1000"/>
              </a:spcAft>
            </a:pPr>
            <a:r>
              <a:rPr lang="en-US" sz="1400" dirty="0">
                <a:solidFill>
                  <a:srgbClr val="000000"/>
                </a:solidFill>
                <a:latin typeface="Arial" panose="020B0604020202020204" pitchFamily="34" charset="0"/>
                <a:cs typeface="Arial" panose="020B0604020202020204" pitchFamily="34" charset="0"/>
              </a:rPr>
              <a:t>Birthdate Before July 1, 1949 – Applicable RMD Age is 70 ½</a:t>
            </a:r>
          </a:p>
          <a:p>
            <a:pPr lvl="2">
              <a:spcAft>
                <a:spcPts val="1000"/>
              </a:spcAft>
            </a:pPr>
            <a:r>
              <a:rPr lang="en-US" sz="1400" dirty="0">
                <a:solidFill>
                  <a:srgbClr val="000000"/>
                </a:solidFill>
                <a:latin typeface="Arial" panose="020B0604020202020204" pitchFamily="34" charset="0"/>
                <a:cs typeface="Arial" panose="020B0604020202020204" pitchFamily="34" charset="0"/>
              </a:rPr>
              <a:t>Birthdate July 1, 1949 to 1950 - Applicable RMD Age is 72</a:t>
            </a:r>
          </a:p>
          <a:p>
            <a:pPr lvl="2">
              <a:spcAft>
                <a:spcPts val="1000"/>
              </a:spcAft>
            </a:pPr>
            <a:r>
              <a:rPr lang="en-US" sz="1400" dirty="0">
                <a:solidFill>
                  <a:srgbClr val="000000"/>
                </a:solidFill>
                <a:latin typeface="Arial" panose="020B0604020202020204" pitchFamily="34" charset="0"/>
                <a:cs typeface="Arial" panose="020B0604020202020204" pitchFamily="34" charset="0"/>
              </a:rPr>
              <a:t>Birthdate 1951 – 1959 - Applicable RMD Age is 73</a:t>
            </a:r>
          </a:p>
          <a:p>
            <a:pPr lvl="2">
              <a:spcAft>
                <a:spcPts val="1000"/>
              </a:spcAft>
            </a:pPr>
            <a:r>
              <a:rPr lang="en-US" sz="1400" dirty="0">
                <a:solidFill>
                  <a:srgbClr val="000000"/>
                </a:solidFill>
                <a:latin typeface="Arial" panose="020B0604020202020204" pitchFamily="34" charset="0"/>
                <a:cs typeface="Arial" panose="020B0604020202020204" pitchFamily="34" charset="0"/>
              </a:rPr>
              <a:t>1960 or later - Applicable RMD Age is 75</a:t>
            </a:r>
          </a:p>
          <a:p>
            <a:pPr lvl="2">
              <a:spcAft>
                <a:spcPts val="1000"/>
              </a:spcAft>
            </a:pPr>
            <a:endParaRPr lang="en-US" sz="1400" dirty="0">
              <a:solidFill>
                <a:srgbClr val="000000"/>
              </a:solidFill>
              <a:latin typeface="Arial" panose="020B0604020202020204" pitchFamily="34" charset="0"/>
              <a:cs typeface="Arial" panose="020B0604020202020204" pitchFamily="34" charset="0"/>
            </a:endParaRPr>
          </a:p>
          <a:p>
            <a:pPr lvl="2">
              <a:spcAft>
                <a:spcPts val="1000"/>
              </a:spcAft>
            </a:pPr>
            <a:endParaRPr lang="en-US" sz="1400" dirty="0">
              <a:solidFill>
                <a:srgbClr val="000000"/>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1"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61115650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Should All RMDs be Deferred? </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Aft>
                <a:spcPts val="1000"/>
              </a:spcAft>
            </a:pPr>
            <a:r>
              <a:rPr lang="en-US" sz="2400" dirty="0">
                <a:solidFill>
                  <a:srgbClr val="000000"/>
                </a:solidFill>
                <a:latin typeface="Arial" panose="020B0604020202020204" pitchFamily="34" charset="0"/>
                <a:cs typeface="Arial" panose="020B0604020202020204" pitchFamily="34" charset="0"/>
              </a:rPr>
              <a:t>“You must pay taxes. But there is no law that says you </a:t>
            </a:r>
            <a:r>
              <a:rPr lang="en-US" sz="2400" dirty="0" err="1">
                <a:solidFill>
                  <a:srgbClr val="000000"/>
                </a:solidFill>
                <a:latin typeface="Arial" panose="020B0604020202020204" pitchFamily="34" charset="0"/>
                <a:cs typeface="Arial" panose="020B0604020202020204" pitchFamily="34" charset="0"/>
              </a:rPr>
              <a:t>gotta</a:t>
            </a:r>
            <a:r>
              <a:rPr lang="en-US" sz="2400" dirty="0">
                <a:solidFill>
                  <a:srgbClr val="000000"/>
                </a:solidFill>
                <a:latin typeface="Arial" panose="020B0604020202020204" pitchFamily="34" charset="0"/>
                <a:cs typeface="Arial" panose="020B0604020202020204" pitchFamily="34" charset="0"/>
              </a:rPr>
              <a:t> leave a tip.” </a:t>
            </a:r>
          </a:p>
          <a:p>
            <a:pPr>
              <a:spcAft>
                <a:spcPts val="1000"/>
              </a:spcAft>
            </a:pPr>
            <a:r>
              <a:rPr lang="en-US" sz="2400" dirty="0">
                <a:solidFill>
                  <a:srgbClr val="000000"/>
                </a:solidFill>
                <a:latin typeface="Arial" panose="020B0604020202020204" pitchFamily="34" charset="0"/>
                <a:cs typeface="Arial" panose="020B0604020202020204" pitchFamily="34" charset="0"/>
              </a:rPr>
              <a:t>In general, deferral of taxes creates the opportunity to keep those funds invested with long-term growth potential. </a:t>
            </a:r>
          </a:p>
          <a:p>
            <a:pPr>
              <a:spcAft>
                <a:spcPts val="1000"/>
              </a:spcAft>
            </a:pPr>
            <a:r>
              <a:rPr lang="en-US" sz="2400" dirty="0">
                <a:solidFill>
                  <a:srgbClr val="000000"/>
                </a:solidFill>
                <a:latin typeface="Arial" panose="020B0604020202020204" pitchFamily="34" charset="0"/>
                <a:cs typeface="Arial" panose="020B0604020202020204" pitchFamily="34" charset="0"/>
              </a:rPr>
              <a:t>With the new RMD rules, the general thought is to continue to defer; however, this requires mathematical analysis. </a:t>
            </a:r>
          </a:p>
          <a:p>
            <a:pPr>
              <a:spcAft>
                <a:spcPts val="1000"/>
              </a:spcAft>
            </a:pPr>
            <a:r>
              <a:rPr lang="en-US" sz="2400" dirty="0">
                <a:solidFill>
                  <a:srgbClr val="000000"/>
                </a:solidFill>
                <a:latin typeface="Arial" panose="020B0604020202020204" pitchFamily="34" charset="0"/>
                <a:cs typeface="Arial" panose="020B0604020202020204" pitchFamily="34" charset="0"/>
              </a:rPr>
              <a:t>If a taxpayer will have low-income years immediately prior to RMD years, would the taxpayer be better off taking some distributions. </a:t>
            </a:r>
          </a:p>
          <a:p>
            <a:pPr>
              <a:spcAft>
                <a:spcPts val="1000"/>
              </a:spcAft>
            </a:pPr>
            <a:r>
              <a:rPr lang="en-US" sz="2400" dirty="0">
                <a:solidFill>
                  <a:srgbClr val="000000"/>
                </a:solidFill>
                <a:latin typeface="Arial" panose="020B0604020202020204" pitchFamily="34" charset="0"/>
                <a:cs typeface="Arial" panose="020B0604020202020204" pitchFamily="34" charset="0"/>
              </a:rPr>
              <a:t>Don’t assume. Do the math!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1"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1547831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792393" y="1122363"/>
            <a:ext cx="9144000" cy="2033793"/>
          </a:xfrm>
        </p:spPr>
        <p:txBody>
          <a:bodyPr>
            <a:normAutofit/>
          </a:bodyPr>
          <a:lstStyle/>
          <a:p>
            <a:pPr algn="ctr"/>
            <a:r>
              <a:rPr lang="en-US" sz="5400" dirty="0">
                <a:latin typeface="Arial" panose="020B0604020202020204" pitchFamily="34" charset="0"/>
                <a:cs typeface="Arial" panose="020B0604020202020204" pitchFamily="34" charset="0"/>
              </a:rPr>
              <a:t>Should You Use a NIMCRUT for your IRA? </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normAutofit/>
          </a:bodyPr>
          <a:lstStyle/>
          <a:p>
            <a:r>
              <a:rPr lang="en-US" sz="3200" dirty="0"/>
              <a:t>Tax Deferral Can Be Valuable</a:t>
            </a:r>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88876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Steps in IRA/NIMCRUT plan</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Autofit/>
          </a:bodyPr>
          <a:lstStyle/>
          <a:p>
            <a:pPr marL="0" marR="0" lvl="0" indent="0">
              <a:buNone/>
            </a:pPr>
            <a:r>
              <a:rPr lang="en-US" sz="2000" dirty="0">
                <a:effectLst/>
                <a:latin typeface="Arial" panose="020B0604020202020204" pitchFamily="34" charset="0"/>
                <a:ea typeface="Times New Roman" panose="02020603050405020304" pitchFamily="18" charset="0"/>
                <a:cs typeface="Arial" panose="020B0604020202020204" pitchFamily="34" charset="0"/>
              </a:rPr>
              <a:t>Acknowledgements to Jonathan G. Blattmachr, Esq.  for the IRA/NIMCRUT idea – shared with me by Martin Shenkman.</a:t>
            </a:r>
          </a:p>
          <a:p>
            <a:r>
              <a:rPr lang="en-US" sz="2000" dirty="0">
                <a:effectLst/>
                <a:latin typeface="Arial" panose="020B0604020202020204" pitchFamily="34" charset="0"/>
                <a:ea typeface="Times New Roman" panose="02020603050405020304" pitchFamily="18" charset="0"/>
                <a:cs typeface="Arial" panose="020B0604020202020204" pitchFamily="34" charset="0"/>
              </a:rPr>
              <a:t>Create a NIMCRUT during lifetime but make it revocable. The trust instrument would not require any special tailoring as compared to any other NIMCRUT.</a:t>
            </a:r>
          </a:p>
          <a:p>
            <a:r>
              <a:rPr lang="en-US" sz="2000" dirty="0">
                <a:effectLst/>
                <a:latin typeface="Arial" panose="020B0604020202020204" pitchFamily="34" charset="0"/>
                <a:ea typeface="Times New Roman" panose="02020603050405020304" pitchFamily="18" charset="0"/>
                <a:cs typeface="Arial" panose="020B0604020202020204" pitchFamily="34" charset="0"/>
              </a:rPr>
              <a:t>Form an LLC to be owned 99.9% by the NIMCRUT and .1% by the person who will be the manager of the LLC.  On account of Rev. Proc. 97-23, the manager should not be the trustee or a beneficiary of the CRT or anyone related or subordinate to either of them. This could be the attorney or CPA for the client, or an independent corporate fiduciary such as a bank. </a:t>
            </a:r>
          </a:p>
          <a:p>
            <a:r>
              <a:rPr lang="en-US" sz="2000" dirty="0">
                <a:effectLst/>
                <a:latin typeface="Arial" panose="020B0604020202020204" pitchFamily="34" charset="0"/>
                <a:ea typeface="Times New Roman" panose="02020603050405020304" pitchFamily="18" charset="0"/>
                <a:cs typeface="Arial" panose="020B0604020202020204" pitchFamily="34" charset="0"/>
              </a:rPr>
              <a:t>Name the LLC as a beneficiary of the Plan. You do not name the NIMCRUT as the beneficiary, as the NIMCRUT owns 99.9% of the LLC.</a:t>
            </a:r>
          </a:p>
          <a:p>
            <a:endParaRPr lang="en-US" sz="2000" dirty="0">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1"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8002129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Steps in IRA/NIMCRUT plan</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Autofit/>
          </a:bodyPr>
          <a:lstStyle/>
          <a:p>
            <a:r>
              <a:rPr lang="en-US" sz="2000" dirty="0">
                <a:effectLst/>
                <a:latin typeface="Arial" panose="020B0604020202020204" pitchFamily="34" charset="0"/>
                <a:ea typeface="Times New Roman" panose="02020603050405020304" pitchFamily="18" charset="0"/>
                <a:cs typeface="Arial" panose="020B0604020202020204" pitchFamily="34" charset="0"/>
              </a:rPr>
              <a:t>On death of the IRA owner, the IRA assets pass to the LLC by the beneficiary designation and the income from the IRA will be attributed to the NIMCRUT which will report the income but pay no income tax because it is income tax exempt. The NIMCRUT will have no FAI to distribute to its beneficiaries. Since all income on the </a:t>
            </a:r>
            <a:r>
              <a:rPr lang="en-US" sz="2000" dirty="0">
                <a:latin typeface="Arial" panose="020B0604020202020204" pitchFamily="34" charset="0"/>
                <a:ea typeface="Times New Roman" panose="02020603050405020304" pitchFamily="18" charset="0"/>
                <a:cs typeface="Arial" panose="020B0604020202020204" pitchFamily="34" charset="0"/>
              </a:rPr>
              <a:t>IRA </a:t>
            </a:r>
            <a:r>
              <a:rPr lang="en-US" sz="2000" dirty="0">
                <a:effectLst/>
                <a:latin typeface="Arial" panose="020B0604020202020204" pitchFamily="34" charset="0"/>
                <a:ea typeface="Times New Roman" panose="02020603050405020304" pitchFamily="18" charset="0"/>
                <a:cs typeface="Arial" panose="020B0604020202020204" pitchFamily="34" charset="0"/>
              </a:rPr>
              <a:t>is triggered at this time, the NIMCRUT will have realized 99.9% of the value of the IRA as taxable income, but none of that will be subject to income tax by reason of the income tax exemption of the CRT.</a:t>
            </a:r>
          </a:p>
          <a:p>
            <a:r>
              <a:rPr lang="en-US" sz="2000" dirty="0">
                <a:effectLst/>
                <a:latin typeface="Arial" panose="020B0604020202020204" pitchFamily="34" charset="0"/>
                <a:ea typeface="Times New Roman" panose="02020603050405020304" pitchFamily="18" charset="0"/>
                <a:cs typeface="Arial" panose="020B0604020202020204" pitchFamily="34" charset="0"/>
              </a:rPr>
              <a:t>In any year in which the LLC does not make an actual cash distribution to the NIMCRUT, the NIMCRUT will have no FAI, the NIMCRUT will not have to make a distribution to the non-charitable beneficiaries, and any tax on the income realized on the NIMCRUTs receipt of the Plan assets, will continue to be deferred.</a:t>
            </a:r>
          </a:p>
          <a:p>
            <a:endParaRPr lang="en-US" sz="2000" dirty="0">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1"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0823050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Steps in IRA/NIMCRUT plan</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Autofit/>
          </a:bodyPr>
          <a:lstStyle/>
          <a:p>
            <a:r>
              <a:rPr lang="en-US" sz="2000" dirty="0">
                <a:effectLst/>
                <a:latin typeface="Arial" panose="020B0604020202020204" pitchFamily="34" charset="0"/>
                <a:ea typeface="Times New Roman" panose="02020603050405020304" pitchFamily="18" charset="0"/>
                <a:cs typeface="Arial" panose="020B0604020202020204" pitchFamily="34" charset="0"/>
              </a:rPr>
              <a:t>If the non-charitable beneficiaries needed or wanted distributions, the LLC could distribute FAI to the NIMCRUT.  Properly structured, that distribution would be FAI and then that amount would have to be distributed to the non-charitable beneficiaries. They would then realize income tax, based on the four-tier tax system of CRTs. Thus, ordinary income would be deemed distributed first. Since the full value of the IRA would be deemed ordinary income in the year of the Plan owner’s death, there would almost assuredly be a substantial amount of ordinary income for each distribution. Capital gain income could only be realized by the non-charitable beneficiaries of the NIMCRUT after the income’s entire value of the Plan on the Plan owner’s death were distributed to them.</a:t>
            </a:r>
          </a:p>
          <a:p>
            <a:r>
              <a:rPr lang="en-US" sz="2000" dirty="0">
                <a:effectLst/>
                <a:latin typeface="Arial" panose="020B0604020202020204" pitchFamily="34" charset="0"/>
                <a:ea typeface="Times New Roman" panose="02020603050405020304" pitchFamily="18" charset="0"/>
                <a:cs typeface="Arial" panose="020B0604020202020204" pitchFamily="34" charset="0"/>
              </a:rPr>
              <a:t>At the end of the 20</a:t>
            </a:r>
            <a:r>
              <a:rPr lang="en-US" sz="2000" baseline="30000" dirty="0">
                <a:effectLst/>
                <a:latin typeface="Arial" panose="020B0604020202020204" pitchFamily="34" charset="0"/>
                <a:ea typeface="Times New Roman" panose="02020603050405020304" pitchFamily="18" charset="0"/>
                <a:cs typeface="Arial" panose="020B0604020202020204" pitchFamily="34" charset="0"/>
              </a:rPr>
              <a:t>th</a:t>
            </a:r>
            <a:r>
              <a:rPr lang="en-US" sz="2000" dirty="0">
                <a:effectLst/>
                <a:latin typeface="Arial" panose="020B0604020202020204" pitchFamily="34" charset="0"/>
                <a:ea typeface="Times New Roman" panose="02020603050405020304" pitchFamily="18" charset="0"/>
                <a:cs typeface="Arial" panose="020B0604020202020204" pitchFamily="34" charset="0"/>
              </a:rPr>
              <a:t> year of the NIMCRUT all assets would have to be distributed and all income recognized. That is the maximum deferral period. </a:t>
            </a:r>
          </a:p>
          <a:p>
            <a:endParaRPr lang="en-US" sz="2000" dirty="0">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1"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60786358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Steps in IRA/NIMCRUT plan</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Autofit/>
          </a:bodyPr>
          <a:lstStyle/>
          <a:p>
            <a:r>
              <a:rPr lang="en-US" sz="2000" dirty="0">
                <a:effectLst/>
                <a:latin typeface="Arial" panose="020B0604020202020204" pitchFamily="34" charset="0"/>
                <a:ea typeface="Times New Roman" panose="02020603050405020304" pitchFamily="18" charset="0"/>
                <a:cs typeface="Arial" panose="020B0604020202020204" pitchFamily="34" charset="0"/>
              </a:rPr>
              <a:t>Note that this would “buy” generally speaking an additional ten years of deferral versus merely accepting the 10-year payout of the Plan under general post-SECURE Act rules. Recognize that the Proposed Regulations that clarified that RMDs must be paid during the intervening ten years before the final payout could provide a further advantage to the IRA/NIMCRUT approach as that could be avoided.</a:t>
            </a:r>
          </a:p>
          <a:p>
            <a:r>
              <a:rPr lang="en-US" sz="2000" kern="100" dirty="0">
                <a:effectLst/>
                <a:latin typeface="Arial" panose="020B0604020202020204" pitchFamily="34" charset="0"/>
                <a:ea typeface="Calibri" panose="020F0502020204030204" pitchFamily="34" charset="0"/>
                <a:cs typeface="Arial" panose="020B0604020202020204" pitchFamily="34" charset="0"/>
              </a:rPr>
              <a:t>Rev. Proc. 97-23 does not prohibit having a CRT own an LLC but provides the IRS may not rule favorably on the CRT status of the trust if the grantor, trustee, or beneficiary, or anyone related or subordinate to one of them is the manager of the LLC owned 99.9% by the NIMCRUT.  </a:t>
            </a:r>
          </a:p>
          <a:p>
            <a:endParaRPr lang="en-US" sz="2000" dirty="0">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1"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19776906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Who Should Consider an IRA/NIMCRUT? </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r>
              <a:rPr lang="en-US" sz="2400" dirty="0">
                <a:latin typeface="Arial" panose="020B0604020202020204" pitchFamily="34" charset="0"/>
                <a:cs typeface="Arial" panose="020B0604020202020204" pitchFamily="34" charset="0"/>
              </a:rPr>
              <a:t>The approach involves cost and complexity to achieve savings for heirs rather than plan owner.  </a:t>
            </a:r>
          </a:p>
          <a:p>
            <a:r>
              <a:rPr lang="en-US" sz="2400" dirty="0">
                <a:latin typeface="Arial" panose="020B0604020202020204" pitchFamily="34" charset="0"/>
                <a:cs typeface="Arial" panose="020B0604020202020204" pitchFamily="34" charset="0"/>
              </a:rPr>
              <a:t>Costs will include professional fees, the .1% of the LLC that may be given away and the remainder interest to charity.</a:t>
            </a:r>
          </a:p>
          <a:p>
            <a:r>
              <a:rPr lang="en-US" sz="2400" dirty="0">
                <a:latin typeface="Arial" panose="020B0604020202020204" pitchFamily="34" charset="0"/>
                <a:cs typeface="Arial" panose="020B0604020202020204" pitchFamily="34" charset="0"/>
              </a:rPr>
              <a:t>IRA assets have to be valuable enough to warrant the costs of creating a NIMCRUT, the LLC, and administering the complexity of the plan.</a:t>
            </a:r>
          </a:p>
          <a:p>
            <a:r>
              <a:rPr lang="en-US" sz="2400" dirty="0">
                <a:latin typeface="Arial" panose="020B0604020202020204" pitchFamily="34" charset="0"/>
                <a:cs typeface="Arial" panose="020B0604020202020204" pitchFamily="34" charset="0"/>
              </a:rPr>
              <a:t>The heirs who will be named non-charitable beneficiaries of the IRA/NIMCRUT have to be able to forgo any distributions for 20-years to maximize the wealth accumulation that the approach might provide.</a:t>
            </a:r>
          </a:p>
          <a:p>
            <a:r>
              <a:rPr lang="en-US" sz="2400" dirty="0">
                <a:latin typeface="Arial" panose="020B0604020202020204" pitchFamily="34" charset="0"/>
                <a:cs typeface="Arial" panose="020B0604020202020204" pitchFamily="34" charset="0"/>
              </a:rPr>
              <a:t>The heirs need to be comfortable with incurring the costs and complexity of the administration of the approach.</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1"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4459740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Plan Has Risks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Autofit/>
          </a:bodyPr>
          <a:lstStyle/>
          <a:p>
            <a:r>
              <a:rPr lang="en-US" sz="2000" dirty="0">
                <a:latin typeface="Arial" panose="020B0604020202020204" pitchFamily="34" charset="0"/>
                <a:cs typeface="Arial" panose="020B0604020202020204" pitchFamily="34" charset="0"/>
              </a:rPr>
              <a:t>The IRA owner and the heirs will have to accept the risk of the plan. These risks might include:</a:t>
            </a:r>
          </a:p>
          <a:p>
            <a:pPr lvl="1"/>
            <a:r>
              <a:rPr lang="en-US" sz="2000" dirty="0">
                <a:latin typeface="Arial" panose="020B0604020202020204" pitchFamily="34" charset="0"/>
                <a:cs typeface="Arial" panose="020B0604020202020204" pitchFamily="34" charset="0"/>
              </a:rPr>
              <a:t>The failure to properly operate the plan.</a:t>
            </a:r>
          </a:p>
          <a:p>
            <a:pPr lvl="1"/>
            <a:r>
              <a:rPr lang="en-US" sz="2000" dirty="0">
                <a:latin typeface="Arial" panose="020B0604020202020204" pitchFamily="34" charset="0"/>
                <a:cs typeface="Arial" panose="020B0604020202020204" pitchFamily="34" charset="0"/>
              </a:rPr>
              <a:t>A challenge by the IRS that the underlying LLC should not be respected as a blocker of FAI.  If the same non-charitable beneficiaries control the .1% and are managers of the LLC, or directly or indirectly can control the LLC, or if the person who does control the LLC acts as the alter-ego of the non-charitable beneficiaries, the approach may implode.</a:t>
            </a:r>
          </a:p>
          <a:p>
            <a:pPr lvl="1"/>
            <a:r>
              <a:rPr lang="en-US" sz="2000" dirty="0">
                <a:latin typeface="Arial" panose="020B0604020202020204" pitchFamily="34" charset="0"/>
                <a:cs typeface="Arial" panose="020B0604020202020204" pitchFamily="34" charset="0"/>
              </a:rPr>
              <a:t>The non-charitable beneficiaries have to be willing to stick with the terms of the approach and not receive withdrawal potentially for two decades.</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1"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44247756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1122363"/>
            <a:ext cx="9144000" cy="1269963"/>
          </a:xfrm>
        </p:spPr>
        <p:txBody>
          <a:bodyPr>
            <a:normAutofit/>
          </a:bodyPr>
          <a:lstStyle/>
          <a:p>
            <a:pPr algn="ctr"/>
            <a:r>
              <a:rPr lang="en-US" sz="5400" dirty="0">
                <a:latin typeface="Arial" panose="020B0604020202020204" pitchFamily="34" charset="0"/>
                <a:cs typeface="Arial" panose="020B0604020202020204" pitchFamily="34" charset="0"/>
              </a:rPr>
              <a:t>Decanting</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normAutofit/>
          </a:bodyPr>
          <a:lstStyle/>
          <a:p>
            <a:r>
              <a:rPr lang="en-US" sz="3200" dirty="0"/>
              <a:t>Fixing the Broken Irrevocable Trust</a:t>
            </a:r>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615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fontScale="90000"/>
          </a:bodyPr>
          <a:lstStyle/>
          <a:p>
            <a:pPr algn="ctr"/>
            <a:r>
              <a:rPr lang="en-US" i="1" dirty="0">
                <a:latin typeface="Arial" panose="020B0604020202020204" pitchFamily="34" charset="0"/>
                <a:cs typeface="Arial" panose="020B0604020202020204" pitchFamily="34" charset="0"/>
              </a:rPr>
              <a:t>Jones v. Jones, </a:t>
            </a:r>
            <a:r>
              <a:rPr lang="en-US" dirty="0">
                <a:latin typeface="Arial" panose="020B0604020202020204" pitchFamily="34" charset="0"/>
                <a:cs typeface="Arial" panose="020B0604020202020204" pitchFamily="34" charset="0"/>
              </a:rPr>
              <a:t>No. 21-P-655, September 6, 2023, Appeals Court Massachusetts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r>
              <a:rPr lang="en-US" sz="2200" kern="100" dirty="0">
                <a:latin typeface="Arial" panose="020B0604020202020204" pitchFamily="34" charset="0"/>
              </a:rPr>
              <a:t>Juliana and Dylan Jones were married in Michigan in August 1998. Dylan filed for divorce in Massachusetts in March 2017. </a:t>
            </a:r>
          </a:p>
          <a:p>
            <a:r>
              <a:rPr lang="en-US" sz="2200" kern="100" dirty="0">
                <a:latin typeface="Arial" panose="020B0604020202020204" pitchFamily="34" charset="0"/>
              </a:rPr>
              <a:t>The couple had two children together during the marriage (born in 1999 and 2001). During the marriage, both spouses were employed outside the home and contributed equally to raising the children. </a:t>
            </a:r>
          </a:p>
          <a:p>
            <a:r>
              <a:rPr lang="en-US" sz="2200" kern="100" dirty="0">
                <a:latin typeface="Arial" panose="020B0604020202020204" pitchFamily="34" charset="0"/>
              </a:rPr>
              <a:t>Juliana’s mother made a variety of financial gifts and contributions throughout the years, including, but not limited to:</a:t>
            </a:r>
          </a:p>
          <a:p>
            <a:pPr lvl="1"/>
            <a:r>
              <a:rPr lang="en-US" sz="2000" kern="100" dirty="0">
                <a:latin typeface="Arial" panose="020B0604020202020204" pitchFamily="34" charset="0"/>
              </a:rPr>
              <a:t>settling a trust for the wife's benefit  Juliana Jones Irrevocable Trust (the JJIT);</a:t>
            </a:r>
          </a:p>
          <a:p>
            <a:pPr lvl="1"/>
            <a:r>
              <a:rPr lang="en-US" sz="2000" kern="100" dirty="0">
                <a:latin typeface="Arial" panose="020B0604020202020204" pitchFamily="34" charset="0"/>
              </a:rPr>
              <a:t>gifting substantial funds that were deposited into a UBS Financial Services CD; and</a:t>
            </a:r>
          </a:p>
          <a:p>
            <a:pPr lvl="1"/>
            <a:r>
              <a:rPr lang="en-US" sz="2000" kern="100" dirty="0">
                <a:latin typeface="Arial" panose="020B0604020202020204" pitchFamily="34" charset="0"/>
              </a:rPr>
              <a:t>granting the wife a 99% interest in a limited liability company (PHR II) that holds title to the marital home and a 1/3 interest in real property located in Michigan.</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74824372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Decanting</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spcAft>
                <a:spcPts val="1000"/>
              </a:spcAft>
            </a:pPr>
            <a:r>
              <a:rPr lang="en-US" sz="2200" dirty="0">
                <a:solidFill>
                  <a:srgbClr val="000000"/>
                </a:solidFill>
                <a:latin typeface="Arial" panose="020B0604020202020204" pitchFamily="34" charset="0"/>
                <a:cs typeface="Arial" panose="020B0604020202020204" pitchFamily="34" charset="0"/>
              </a:rPr>
              <a:t>Decanting is a process whereby the trustee of a trust ‘decants’ the assets of one trust to another trust. </a:t>
            </a:r>
          </a:p>
          <a:p>
            <a:pPr>
              <a:spcAft>
                <a:spcPts val="1000"/>
              </a:spcAft>
            </a:pPr>
            <a:r>
              <a:rPr lang="en-US" sz="2200" dirty="0">
                <a:solidFill>
                  <a:srgbClr val="000000"/>
                </a:solidFill>
                <a:latin typeface="Arial" panose="020B0604020202020204" pitchFamily="34" charset="0"/>
                <a:cs typeface="Arial" panose="020B0604020202020204" pitchFamily="34" charset="0"/>
              </a:rPr>
              <a:t>Decanting can be used to extend the length of a trust, to change trust jurisdiction, changing certain provisions regarding trustees, and change administrative provisions of trusts. </a:t>
            </a:r>
          </a:p>
          <a:p>
            <a:pPr>
              <a:spcAft>
                <a:spcPts val="1000"/>
              </a:spcAft>
            </a:pPr>
            <a:r>
              <a:rPr lang="en-US" sz="2200" dirty="0">
                <a:solidFill>
                  <a:srgbClr val="000000"/>
                </a:solidFill>
                <a:latin typeface="Arial" panose="020B0604020202020204" pitchFamily="34" charset="0"/>
                <a:cs typeface="Arial" panose="020B0604020202020204" pitchFamily="34" charset="0"/>
              </a:rPr>
              <a:t>Other options to make changes to trusts include non-judicial settlement agreements and judicial modifications.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1"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84995454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1122363"/>
            <a:ext cx="9144000" cy="1854753"/>
          </a:xfrm>
        </p:spPr>
        <p:txBody>
          <a:bodyPr>
            <a:normAutofit/>
          </a:bodyPr>
          <a:lstStyle/>
          <a:p>
            <a:pPr algn="ctr"/>
            <a:r>
              <a:rPr lang="en-US" dirty="0">
                <a:latin typeface="Arial" panose="020B0604020202020204" pitchFamily="34" charset="0"/>
                <a:cs typeface="Arial" panose="020B0604020202020204" pitchFamily="34" charset="0"/>
              </a:rPr>
              <a:t>The Importance of Observing Formalities</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normAutofit/>
          </a:bodyPr>
          <a:lstStyle/>
          <a:p>
            <a:endParaRPr lang="en-US" sz="3200" dirty="0"/>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488118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sz="4400" i="1" dirty="0" err="1">
                <a:effectLst/>
                <a:latin typeface="Arial" panose="020B0604020202020204" pitchFamily="34" charset="0"/>
                <a:ea typeface="Calibri" panose="020F0502020204030204" pitchFamily="34" charset="0"/>
                <a:cs typeface="Arial" panose="020B0604020202020204" pitchFamily="34" charset="0"/>
              </a:rPr>
              <a:t>Smaldino</a:t>
            </a:r>
            <a:r>
              <a:rPr lang="en-US" sz="4400" i="1" dirty="0">
                <a:effectLst/>
                <a:latin typeface="Arial" panose="020B0604020202020204" pitchFamily="34" charset="0"/>
                <a:ea typeface="Calibri" panose="020F0502020204030204" pitchFamily="34" charset="0"/>
                <a:cs typeface="Arial" panose="020B0604020202020204" pitchFamily="34" charset="0"/>
              </a:rPr>
              <a:t> v. Comr.,</a:t>
            </a:r>
            <a:r>
              <a:rPr lang="en-US" sz="4400" dirty="0">
                <a:effectLst/>
                <a:latin typeface="Arial" panose="020B0604020202020204" pitchFamily="34" charset="0"/>
                <a:ea typeface="Calibri" panose="020F0502020204030204" pitchFamily="34" charset="0"/>
                <a:cs typeface="Arial" panose="020B0604020202020204" pitchFamily="34" charset="0"/>
              </a:rPr>
              <a:t> T.C. Memo. 2021-127 (November 10, 2021)</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70000" lnSpcReduction="20000"/>
          </a:bodyPr>
          <a:lstStyle/>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In this case, the IRS and the Tax Court recast a gift made by husband to wife and then almost immediately by wife to an irrevocable trust for the benefit of the husband’s descendants (who were not descendants of the donor wife in their blended family) as a gift by the husband/father to a trust for the benefit of his descendants. The wife was viewed as a mere conduit for the husband’s gift transfer.</a:t>
            </a: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Mr. </a:t>
            </a:r>
            <a:r>
              <a:rPr lang="en-US" sz="2400" dirty="0" err="1">
                <a:effectLst/>
                <a:latin typeface="Arial" panose="020B0604020202020204" pitchFamily="34" charset="0"/>
                <a:ea typeface="Calibri" panose="020F0502020204030204" pitchFamily="34" charset="0"/>
                <a:cs typeface="Arial" panose="020B0604020202020204" pitchFamily="34" charset="0"/>
              </a:rPr>
              <a:t>Smaldino</a:t>
            </a:r>
            <a:r>
              <a:rPr lang="en-US" sz="2400" dirty="0">
                <a:effectLst/>
                <a:latin typeface="Arial" panose="020B0604020202020204" pitchFamily="34" charset="0"/>
                <a:ea typeface="Calibri" panose="020F0502020204030204" pitchFamily="34" charset="0"/>
                <a:cs typeface="Arial" panose="020B0604020202020204" pitchFamily="34" charset="0"/>
              </a:rPr>
              <a:t> “purportedly” transferred about 41% of LLC membership interests in a family real estate business to his wife on April 14, 2013. Mrs. </a:t>
            </a:r>
            <a:r>
              <a:rPr lang="en-US" sz="2400" dirty="0" err="1">
                <a:effectLst/>
                <a:latin typeface="Arial" panose="020B0604020202020204" pitchFamily="34" charset="0"/>
                <a:ea typeface="Calibri" panose="020F0502020204030204" pitchFamily="34" charset="0"/>
                <a:cs typeface="Arial" panose="020B0604020202020204" pitchFamily="34" charset="0"/>
              </a:rPr>
              <a:t>Smaldino</a:t>
            </a:r>
            <a:r>
              <a:rPr lang="en-US" sz="2400" dirty="0">
                <a:effectLst/>
                <a:latin typeface="Arial" panose="020B0604020202020204" pitchFamily="34" charset="0"/>
                <a:ea typeface="Calibri" panose="020F0502020204030204" pitchFamily="34" charset="0"/>
                <a:cs typeface="Arial" panose="020B0604020202020204" pitchFamily="34" charset="0"/>
              </a:rPr>
              <a:t> “purportedly” then gifted those same interests to a dynasty trust the very next day. The Tax Court had little difficulty recharacterizing the claimed gift Mr. </a:t>
            </a:r>
            <a:r>
              <a:rPr lang="en-US" sz="2400" dirty="0" err="1">
                <a:effectLst/>
                <a:latin typeface="Arial" panose="020B0604020202020204" pitchFamily="34" charset="0"/>
                <a:ea typeface="Calibri" panose="020F0502020204030204" pitchFamily="34" charset="0"/>
                <a:cs typeface="Arial" panose="020B0604020202020204" pitchFamily="34" charset="0"/>
              </a:rPr>
              <a:t>Smaldino</a:t>
            </a:r>
            <a:r>
              <a:rPr lang="en-US" sz="2400" dirty="0">
                <a:effectLst/>
                <a:latin typeface="Arial" panose="020B0604020202020204" pitchFamily="34" charset="0"/>
                <a:ea typeface="Calibri" panose="020F0502020204030204" pitchFamily="34" charset="0"/>
                <a:cs typeface="Arial" panose="020B0604020202020204" pitchFamily="34" charset="0"/>
              </a:rPr>
              <a:t> made to Mrs. </a:t>
            </a:r>
            <a:r>
              <a:rPr lang="en-US" sz="2400" dirty="0" err="1">
                <a:effectLst/>
                <a:latin typeface="Arial" panose="020B0604020202020204" pitchFamily="34" charset="0"/>
                <a:ea typeface="Calibri" panose="020F0502020204030204" pitchFamily="34" charset="0"/>
                <a:cs typeface="Arial" panose="020B0604020202020204" pitchFamily="34" charset="0"/>
              </a:rPr>
              <a:t>Smaldino</a:t>
            </a:r>
            <a:r>
              <a:rPr lang="en-US" sz="2400" dirty="0">
                <a:effectLst/>
                <a:latin typeface="Arial" panose="020B0604020202020204" pitchFamily="34" charset="0"/>
                <a:ea typeface="Calibri" panose="020F0502020204030204" pitchFamily="34" charset="0"/>
                <a:cs typeface="Arial" panose="020B0604020202020204" pitchFamily="34" charset="0"/>
              </a:rPr>
              <a:t>, followed by her gift to the dynasty trust, as if Mr. </a:t>
            </a:r>
            <a:r>
              <a:rPr lang="en-US" sz="2400" dirty="0" err="1">
                <a:effectLst/>
                <a:latin typeface="Arial" panose="020B0604020202020204" pitchFamily="34" charset="0"/>
                <a:ea typeface="Calibri" panose="020F0502020204030204" pitchFamily="34" charset="0"/>
                <a:cs typeface="Arial" panose="020B0604020202020204" pitchFamily="34" charset="0"/>
              </a:rPr>
              <a:t>Smaldino</a:t>
            </a:r>
            <a:r>
              <a:rPr lang="en-US" sz="2400" dirty="0">
                <a:effectLst/>
                <a:latin typeface="Arial" panose="020B0604020202020204" pitchFamily="34" charset="0"/>
                <a:ea typeface="Calibri" panose="020F0502020204030204" pitchFamily="34" charset="0"/>
                <a:cs typeface="Arial" panose="020B0604020202020204" pitchFamily="34" charset="0"/>
              </a:rPr>
              <a:t> himself had made the gift directly to the trust. Mrs. </a:t>
            </a:r>
            <a:r>
              <a:rPr lang="en-US" sz="2400" dirty="0" err="1">
                <a:effectLst/>
                <a:latin typeface="Arial" panose="020B0604020202020204" pitchFamily="34" charset="0"/>
                <a:ea typeface="Calibri" panose="020F0502020204030204" pitchFamily="34" charset="0"/>
                <a:cs typeface="Arial" panose="020B0604020202020204" pitchFamily="34" charset="0"/>
              </a:rPr>
              <a:t>Smaldino</a:t>
            </a:r>
            <a:r>
              <a:rPr lang="en-US" sz="2400" dirty="0">
                <a:effectLst/>
                <a:latin typeface="Arial" panose="020B0604020202020204" pitchFamily="34" charset="0"/>
                <a:ea typeface="Calibri" panose="020F0502020204030204" pitchFamily="34" charset="0"/>
                <a:cs typeface="Arial" panose="020B0604020202020204" pitchFamily="34" charset="0"/>
              </a:rPr>
              <a:t> held the interests possibly only for a day.</a:t>
            </a: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She transferred the same exact interests she received from her husband as a gift to her, as her gift to the Dynasty Trust, and the family and their advisers skipped numerous steps that should have been followed to corroborate that they respected the transaction. Avoid circular transactions with identical assets, interests or values.</a:t>
            </a:r>
          </a:p>
          <a:p>
            <a:pPr>
              <a:spcAft>
                <a:spcPts val="1000"/>
              </a:spcAft>
            </a:pPr>
            <a:endParaRPr lang="en-US" sz="2200" dirty="0">
              <a:solidFill>
                <a:srgbClr val="000000"/>
              </a:solidFill>
              <a:highlight>
                <a:srgbClr val="00FF00"/>
              </a:highlight>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8169163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i="1" dirty="0" err="1">
                <a:solidFill>
                  <a:srgbClr val="000000"/>
                </a:solidFill>
                <a:latin typeface="Arial" panose="020B0604020202020204" pitchFamily="34" charset="0"/>
              </a:rPr>
              <a:t>Smaldino</a:t>
            </a:r>
            <a:r>
              <a:rPr lang="en-US" sz="3600" dirty="0">
                <a:solidFill>
                  <a:srgbClr val="000000"/>
                </a:solidFill>
                <a:latin typeface="Arial" panose="020B0604020202020204" pitchFamily="34" charset="0"/>
              </a:rPr>
              <a:t> (cont.)</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85000" lnSpcReduction="10000"/>
          </a:bodyPr>
          <a:lstStyle/>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Mrs. </a:t>
            </a:r>
            <a:r>
              <a:rPr lang="en-US" sz="2400" dirty="0" err="1">
                <a:effectLst/>
                <a:latin typeface="Arial" panose="020B0604020202020204" pitchFamily="34" charset="0"/>
                <a:ea typeface="Calibri" panose="020F0502020204030204" pitchFamily="34" charset="0"/>
                <a:cs typeface="Arial" panose="020B0604020202020204" pitchFamily="34" charset="0"/>
              </a:rPr>
              <a:t>Smaldino</a:t>
            </a:r>
            <a:r>
              <a:rPr lang="en-US" sz="2400" dirty="0">
                <a:effectLst/>
                <a:latin typeface="Arial" panose="020B0604020202020204" pitchFamily="34" charset="0"/>
                <a:ea typeface="Calibri" panose="020F0502020204030204" pitchFamily="34" charset="0"/>
                <a:cs typeface="Arial" panose="020B0604020202020204" pitchFamily="34" charset="0"/>
              </a:rPr>
              <a:t> only held the interests in the LLC for one day. That might have been okay but that one day ownership was not respected by the </a:t>
            </a:r>
            <a:r>
              <a:rPr lang="en-US" sz="2400" dirty="0" err="1">
                <a:effectLst/>
                <a:latin typeface="Arial" panose="020B0604020202020204" pitchFamily="34" charset="0"/>
                <a:ea typeface="Calibri" panose="020F0502020204030204" pitchFamily="34" charset="0"/>
                <a:cs typeface="Arial" panose="020B0604020202020204" pitchFamily="34" charset="0"/>
              </a:rPr>
              <a:t>Smaldino’s</a:t>
            </a:r>
            <a:r>
              <a:rPr lang="en-US" sz="2400" dirty="0">
                <a:effectLst/>
                <a:latin typeface="Arial" panose="020B0604020202020204" pitchFamily="34" charset="0"/>
                <a:ea typeface="Calibri" panose="020F0502020204030204" pitchFamily="34" charset="0"/>
                <a:cs typeface="Arial" panose="020B0604020202020204" pitchFamily="34" charset="0"/>
              </a:rPr>
              <a:t>. The transfers did not follow the requirements of the operating agreement or any formalities. </a:t>
            </a: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Further disregard was evidenced in the tax reporting. On the Schedules K-1, Partner's Share of Income, Deductions, Credits, etc., attached to the Form 1065, the LLC listed Mr. </a:t>
            </a:r>
            <a:r>
              <a:rPr lang="en-US" sz="2400" dirty="0" err="1">
                <a:effectLst/>
                <a:latin typeface="Arial" panose="020B0604020202020204" pitchFamily="34" charset="0"/>
                <a:ea typeface="Calibri" panose="020F0502020204030204" pitchFamily="34" charset="0"/>
                <a:cs typeface="Arial" panose="020B0604020202020204" pitchFamily="34" charset="0"/>
              </a:rPr>
              <a:t>Smaldino</a:t>
            </a:r>
            <a:r>
              <a:rPr lang="en-US" sz="2400" dirty="0">
                <a:effectLst/>
                <a:latin typeface="Arial" panose="020B0604020202020204" pitchFamily="34" charset="0"/>
                <a:ea typeface="Calibri" panose="020F0502020204030204" pitchFamily="34" charset="0"/>
                <a:cs typeface="Arial" panose="020B0604020202020204" pitchFamily="34" charset="0"/>
              </a:rPr>
              <a:t> as a 51% partner, and the dynasty trust as a 49% partner for the entire tax year.  Mrs. </a:t>
            </a:r>
            <a:r>
              <a:rPr lang="en-US" sz="2400" dirty="0" err="1">
                <a:effectLst/>
                <a:latin typeface="Arial" panose="020B0604020202020204" pitchFamily="34" charset="0"/>
                <a:ea typeface="Calibri" panose="020F0502020204030204" pitchFamily="34" charset="0"/>
                <a:cs typeface="Arial" panose="020B0604020202020204" pitchFamily="34" charset="0"/>
              </a:rPr>
              <a:t>Smaldino</a:t>
            </a:r>
            <a:r>
              <a:rPr lang="en-US" sz="2400" dirty="0">
                <a:effectLst/>
                <a:latin typeface="Arial" panose="020B0604020202020204" pitchFamily="34" charset="0"/>
                <a:ea typeface="Calibri" panose="020F0502020204030204" pitchFamily="34" charset="0"/>
                <a:cs typeface="Arial" panose="020B0604020202020204" pitchFamily="34" charset="0"/>
              </a:rPr>
              <a:t> was not listed as a partner for any part of the tax year. </a:t>
            </a: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The gift by Mr. </a:t>
            </a:r>
            <a:r>
              <a:rPr lang="en-US" sz="2400" dirty="0" err="1">
                <a:effectLst/>
                <a:latin typeface="Arial" panose="020B0604020202020204" pitchFamily="34" charset="0"/>
                <a:ea typeface="Calibri" panose="020F0502020204030204" pitchFamily="34" charset="0"/>
                <a:cs typeface="Arial" panose="020B0604020202020204" pitchFamily="34" charset="0"/>
              </a:rPr>
              <a:t>Smaldino</a:t>
            </a:r>
            <a:r>
              <a:rPr lang="en-US" sz="2400" dirty="0">
                <a:effectLst/>
                <a:latin typeface="Arial" panose="020B0604020202020204" pitchFamily="34" charset="0"/>
                <a:ea typeface="Calibri" panose="020F0502020204030204" pitchFamily="34" charset="0"/>
                <a:cs typeface="Arial" panose="020B0604020202020204" pitchFamily="34" charset="0"/>
              </a:rPr>
              <a:t> to Mrs. </a:t>
            </a:r>
            <a:r>
              <a:rPr lang="en-US" sz="2400" dirty="0" err="1">
                <a:effectLst/>
                <a:latin typeface="Arial" panose="020B0604020202020204" pitchFamily="34" charset="0"/>
                <a:ea typeface="Calibri" panose="020F0502020204030204" pitchFamily="34" charset="0"/>
                <a:cs typeface="Arial" panose="020B0604020202020204" pitchFamily="34" charset="0"/>
              </a:rPr>
              <a:t>Smaldino</a:t>
            </a:r>
            <a:r>
              <a:rPr lang="en-US" sz="2400" dirty="0">
                <a:effectLst/>
                <a:latin typeface="Arial" panose="020B0604020202020204" pitchFamily="34" charset="0"/>
                <a:ea typeface="Calibri" panose="020F0502020204030204" pitchFamily="34" charset="0"/>
                <a:cs typeface="Arial" panose="020B0604020202020204" pitchFamily="34" charset="0"/>
              </a:rPr>
              <a:t> didn’t have to be included on the gift tax return. IRC Sec. 6019(2). But should it have been notwithstanding IRC Sec. 6019(2)? Notwithstanding IRC Sec. 6019(2), practitioners might consider disclosing all spousal gifts on the Form 709. </a:t>
            </a:r>
          </a:p>
          <a:p>
            <a:pPr marL="0" indent="0">
              <a:lnSpc>
                <a:spcPct val="107000"/>
              </a:lnSpc>
              <a:spcBef>
                <a:spcPts val="0"/>
              </a:spcBef>
              <a:buNone/>
            </a:pPr>
            <a:endParaRPr lang="en-US"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buNone/>
            </a:pPr>
            <a:endParaRPr lang="en-US" sz="1800" dirty="0">
              <a:solidFill>
                <a:srgbClr val="000000"/>
              </a:solidFill>
              <a:latin typeface="Arial" panose="020B0604020202020204" pitchFamily="34" charset="0"/>
              <a:ea typeface="Calibri" panose="020F050202020403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134734806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i="1" dirty="0">
                <a:effectLst/>
                <a:latin typeface="Arial" panose="020B0604020202020204" pitchFamily="34" charset="0"/>
                <a:ea typeface="Calibri" panose="020F0502020204030204" pitchFamily="34" charset="0"/>
                <a:cs typeface="Arial" panose="020B0604020202020204" pitchFamily="34" charset="0"/>
              </a:rPr>
              <a:t>Levine Est. v. Comr.</a:t>
            </a:r>
            <a:r>
              <a:rPr lang="en-US" sz="3600" dirty="0">
                <a:effectLst/>
                <a:latin typeface="Arial" panose="020B0604020202020204" pitchFamily="34" charset="0"/>
                <a:ea typeface="Calibri" panose="020F0502020204030204" pitchFamily="34" charset="0"/>
                <a:cs typeface="Arial" panose="020B0604020202020204" pitchFamily="34" charset="0"/>
              </a:rPr>
              <a:t>, 158 T.C. No. 2 </a:t>
            </a:r>
            <a:br>
              <a:rPr lang="en-US" sz="3600" dirty="0">
                <a:effectLst/>
                <a:latin typeface="Arial" panose="020B0604020202020204" pitchFamily="34" charset="0"/>
                <a:ea typeface="Calibri" panose="020F0502020204030204" pitchFamily="34" charset="0"/>
                <a:cs typeface="Arial" panose="020B0604020202020204" pitchFamily="34" charset="0"/>
              </a:rPr>
            </a:br>
            <a:r>
              <a:rPr lang="en-US" sz="3600" dirty="0">
                <a:effectLst/>
                <a:latin typeface="Arial" panose="020B0604020202020204" pitchFamily="34" charset="0"/>
                <a:ea typeface="Calibri" panose="020F0502020204030204" pitchFamily="34" charset="0"/>
                <a:cs typeface="Arial" panose="020B0604020202020204" pitchFamily="34" charset="0"/>
              </a:rPr>
              <a:t>(February 28, 2022)</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77500" lnSpcReduction="20000"/>
          </a:bodyPr>
          <a:lstStyle/>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 D, the deceased, entered into split-dollar life-insurance arrangements which required her revocable trust to pay premiums for life-insurance policies taken out on the lives of her daughter and son-in-law. </a:t>
            </a: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When the arrangements terminate, D's revocable trust has the right to be paid the greater of the premiums paid or the cash surrender value of the policies. </a:t>
            </a: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An irrevocable life-insurance trust was the owner of these policies. D's children and grandchildren were the beneficiaries of the irrevocable trust, and F, a family friend who was substantially involved in the family's businesses, was the sole member of the investment committee that managed the irrevocable trust. F and two of D's children also acted as D's attorneys-in-fact and as the revocable trust's successor co-trustees.</a:t>
            </a: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 As the sole member of the irrevocable trust's investment committee, only F had the right to prematurely terminate the life-insurance policies: the arrangements gave D and the other two attorneys-in-fact no rights to terminate the policies or the arrangement itself.</a:t>
            </a:r>
            <a:endParaRPr lang="en-US"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buNone/>
            </a:pPr>
            <a:endParaRPr lang="en-US" sz="1800" dirty="0">
              <a:solidFill>
                <a:srgbClr val="000000"/>
              </a:solidFill>
              <a:latin typeface="Arial" panose="020B0604020202020204" pitchFamily="34" charset="0"/>
              <a:ea typeface="Calibri" panose="020F050202020403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101488338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i="1" dirty="0">
                <a:effectLst/>
                <a:latin typeface="Arial" panose="020B0604020202020204" pitchFamily="34" charset="0"/>
                <a:ea typeface="Calibri" panose="020F0502020204030204" pitchFamily="34" charset="0"/>
                <a:cs typeface="Arial" panose="020B0604020202020204" pitchFamily="34" charset="0"/>
              </a:rPr>
              <a:t>Levine Est. v. Comr.</a:t>
            </a:r>
            <a:r>
              <a:rPr lang="en-US" sz="3600" dirty="0">
                <a:effectLst/>
                <a:latin typeface="Arial" panose="020B0604020202020204" pitchFamily="34" charset="0"/>
                <a:ea typeface="Calibri" panose="020F0502020204030204" pitchFamily="34" charset="0"/>
                <a:cs typeface="Arial" panose="020B0604020202020204" pitchFamily="34" charset="0"/>
              </a:rPr>
              <a:t>, (cont.)</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 A recent Tax Court case decision provided a resounding victory to the taxpayer who had pursued what some might view as an aggressive </a:t>
            </a:r>
            <a:r>
              <a:rPr lang="en-US" sz="2400" b="1" dirty="0">
                <a:effectLst/>
                <a:latin typeface="Arial" panose="020B0604020202020204" pitchFamily="34" charset="0"/>
                <a:ea typeface="Calibri" panose="020F0502020204030204" pitchFamily="34" charset="0"/>
                <a:cs typeface="Arial" panose="020B0604020202020204" pitchFamily="34" charset="0"/>
              </a:rPr>
              <a:t>split-dollar life insurance plan </a:t>
            </a:r>
            <a:r>
              <a:rPr lang="en-US" sz="2400" dirty="0">
                <a:effectLst/>
                <a:latin typeface="Arial" panose="020B0604020202020204" pitchFamily="34" charset="0"/>
                <a:ea typeface="Calibri" panose="020F0502020204030204" pitchFamily="34" charset="0"/>
                <a:cs typeface="Arial" panose="020B0604020202020204" pitchFamily="34" charset="0"/>
              </a:rPr>
              <a:t>to minimize estate taxes. </a:t>
            </a: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The </a:t>
            </a:r>
            <a:r>
              <a:rPr lang="en-US" sz="2400" i="1" dirty="0">
                <a:effectLst/>
                <a:latin typeface="Arial" panose="020B0604020202020204" pitchFamily="34" charset="0"/>
                <a:ea typeface="Calibri" panose="020F0502020204030204" pitchFamily="34" charset="0"/>
                <a:cs typeface="Arial" panose="020B0604020202020204" pitchFamily="34" charset="0"/>
              </a:rPr>
              <a:t>Levine Est.</a:t>
            </a:r>
            <a:r>
              <a:rPr lang="en-US" sz="2400" dirty="0">
                <a:effectLst/>
                <a:latin typeface="Arial" panose="020B0604020202020204" pitchFamily="34" charset="0"/>
                <a:ea typeface="Calibri" panose="020F0502020204030204" pitchFamily="34" charset="0"/>
                <a:cs typeface="Arial" panose="020B0604020202020204" pitchFamily="34" charset="0"/>
              </a:rPr>
              <a:t> court noted “estate planners as skilled as the ones the family retained.” The </a:t>
            </a:r>
            <a:r>
              <a:rPr lang="en-US" sz="2400" i="1" dirty="0">
                <a:effectLst/>
                <a:latin typeface="Arial" panose="020B0604020202020204" pitchFamily="34" charset="0"/>
                <a:ea typeface="Calibri" panose="020F0502020204030204" pitchFamily="34" charset="0"/>
                <a:cs typeface="Arial" panose="020B0604020202020204" pitchFamily="34" charset="0"/>
              </a:rPr>
              <a:t>Levine</a:t>
            </a:r>
            <a:r>
              <a:rPr lang="en-US" sz="2400" dirty="0">
                <a:effectLst/>
                <a:latin typeface="Arial" panose="020B0604020202020204" pitchFamily="34" charset="0"/>
                <a:ea typeface="Calibri" panose="020F0502020204030204" pitchFamily="34" charset="0"/>
                <a:cs typeface="Arial" panose="020B0604020202020204" pitchFamily="34" charset="0"/>
              </a:rPr>
              <a:t> Court seems impressed throughout the opinion with the professionalism of how matters were handled. The Court noted positively how the estate planner analyzed the pros, cons and implications of the planning for the client, even preparing a PowerPoint presentation to explain the plan to her. </a:t>
            </a:r>
          </a:p>
          <a:p>
            <a:pPr marL="0" indent="0">
              <a:lnSpc>
                <a:spcPct val="107000"/>
              </a:lnSpc>
              <a:spcBef>
                <a:spcPts val="0"/>
              </a:spcBef>
              <a:buNone/>
            </a:pPr>
            <a:endParaRPr lang="en-US"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buNone/>
            </a:pPr>
            <a:endParaRPr lang="en-US" sz="1800" dirty="0">
              <a:solidFill>
                <a:srgbClr val="000000"/>
              </a:solidFill>
              <a:latin typeface="Arial" panose="020B0604020202020204" pitchFamily="34" charset="0"/>
              <a:ea typeface="Calibri" panose="020F050202020403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7542455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i="1" dirty="0">
                <a:solidFill>
                  <a:srgbClr val="000000"/>
                </a:solidFill>
                <a:latin typeface="Arial" panose="020B0604020202020204" pitchFamily="34" charset="0"/>
              </a:rPr>
              <a:t>Levine</a:t>
            </a:r>
            <a:r>
              <a:rPr lang="en-US" sz="3600" dirty="0">
                <a:solidFill>
                  <a:srgbClr val="000000"/>
                </a:solidFill>
                <a:latin typeface="Arial" panose="020B0604020202020204" pitchFamily="34" charset="0"/>
              </a:rPr>
              <a:t> (cont.)</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0" indent="0">
              <a:lnSpc>
                <a:spcPct val="107000"/>
              </a:lnSpc>
              <a:spcBef>
                <a:spcPts val="0"/>
              </a:spcBef>
              <a:buNone/>
            </a:pPr>
            <a:endParaRPr lang="en-US"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buNone/>
            </a:pPr>
            <a:r>
              <a:rPr lang="en-US" sz="1800" dirty="0">
                <a:effectLst/>
                <a:latin typeface="Arial" panose="020B0604020202020204" pitchFamily="34" charset="0"/>
                <a:ea typeface="Calibri" panose="020F0502020204030204" pitchFamily="34" charset="0"/>
                <a:cs typeface="Arial" panose="020B0604020202020204" pitchFamily="34" charset="0"/>
              </a:rPr>
              <a:t>Fiduciary duty is an important factor in the Court’s analysis in </a:t>
            </a:r>
            <a:r>
              <a:rPr lang="en-US" sz="1800" i="1" dirty="0">
                <a:effectLst/>
                <a:latin typeface="Arial" panose="020B0604020202020204" pitchFamily="34" charset="0"/>
                <a:ea typeface="Calibri" panose="020F0502020204030204" pitchFamily="34" charset="0"/>
                <a:cs typeface="Arial" panose="020B0604020202020204" pitchFamily="34" charset="0"/>
              </a:rPr>
              <a:t>Levine Est</a:t>
            </a:r>
            <a:r>
              <a:rPr lang="en-US" sz="1800" dirty="0">
                <a:effectLst/>
                <a:latin typeface="Arial" panose="020B0604020202020204" pitchFamily="34" charset="0"/>
                <a:ea typeface="Calibri" panose="020F0502020204030204" pitchFamily="34" charset="0"/>
                <a:cs typeface="Arial" panose="020B0604020202020204" pitchFamily="34" charset="0"/>
              </a:rPr>
              <a:t>., as it was to the United States Supreme Court in </a:t>
            </a:r>
            <a:r>
              <a:rPr lang="en-US" sz="1800" i="1" dirty="0">
                <a:effectLst/>
                <a:latin typeface="Arial" panose="020B0604020202020204" pitchFamily="34" charset="0"/>
                <a:ea typeface="Calibri" panose="020F0502020204030204" pitchFamily="34" charset="0"/>
                <a:cs typeface="Arial" panose="020B0604020202020204" pitchFamily="34" charset="0"/>
              </a:rPr>
              <a:t>Byrum v. U.S.</a:t>
            </a:r>
            <a:r>
              <a:rPr lang="en-US" sz="1800" dirty="0">
                <a:effectLst/>
                <a:latin typeface="Arial" panose="020B0604020202020204" pitchFamily="34" charset="0"/>
                <a:ea typeface="Calibri" panose="020F0502020204030204" pitchFamily="34" charset="0"/>
                <a:cs typeface="Arial" panose="020B0604020202020204" pitchFamily="34" charset="0"/>
              </a:rPr>
              <a:t>, 408 U.S. 125 (1972). The Insurance director/trustee (under the title of Investment Committee) had a fiduciary obligation to the beneficiaries to make reasonable decisions. The Court noted above the independence of the person named (he was not family), and his business and financial acumen. The Court also noted positively the naming of an institutional trustee, South Dakota Trust Company as general trustee. Practitioners should inform clients that insist on naming family trustees, usually out of concern for paying trustee fees, that having truly independent trustees, and corporate trustees, may well help their plan succeed.</a:t>
            </a:r>
            <a:endParaRPr lang="en-US" sz="1800" dirty="0">
              <a:latin typeface="Arial" panose="020B0604020202020204" pitchFamily="34" charset="0"/>
              <a:cs typeface="Arial" panose="020B0604020202020204" pitchFamily="34" charset="0"/>
            </a:endParaRPr>
          </a:p>
          <a:p>
            <a:pPr marL="0" indent="0">
              <a:lnSpc>
                <a:spcPct val="107000"/>
              </a:lnSpc>
              <a:spcBef>
                <a:spcPts val="0"/>
              </a:spcBef>
              <a:buNone/>
            </a:pPr>
            <a:endParaRPr lang="en-US" sz="1800" dirty="0">
              <a:solidFill>
                <a:srgbClr val="000000"/>
              </a:solidFill>
              <a:latin typeface="Arial" panose="020B0604020202020204" pitchFamily="34" charset="0"/>
              <a:ea typeface="Calibri" panose="020F050202020403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417707208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fontScale="90000"/>
          </a:bodyPr>
          <a:lstStyle/>
          <a:p>
            <a:pPr algn="ctr"/>
            <a:r>
              <a:rPr lang="en-US" sz="3600" dirty="0">
                <a:effectLst/>
                <a:latin typeface="Arial" panose="020B0604020202020204" pitchFamily="34" charset="0"/>
                <a:ea typeface="Calibri" panose="020F0502020204030204" pitchFamily="34" charset="0"/>
                <a:cs typeface="Arial" panose="020B0604020202020204" pitchFamily="34" charset="0"/>
              </a:rPr>
              <a:t>Sorensen v. Commissioner, Tax Ct. </a:t>
            </a:r>
            <a:r>
              <a:rPr lang="en-US" sz="3600" dirty="0" err="1">
                <a:effectLst/>
                <a:latin typeface="Arial" panose="020B0604020202020204" pitchFamily="34" charset="0"/>
                <a:ea typeface="Calibri" panose="020F0502020204030204" pitchFamily="34" charset="0"/>
                <a:cs typeface="Arial" panose="020B0604020202020204" pitchFamily="34" charset="0"/>
              </a:rPr>
              <a:t>Dkt</a:t>
            </a:r>
            <a:r>
              <a:rPr lang="en-US" sz="3600" dirty="0">
                <a:effectLst/>
                <a:latin typeface="Arial" panose="020B0604020202020204" pitchFamily="34" charset="0"/>
                <a:ea typeface="Calibri" panose="020F0502020204030204" pitchFamily="34" charset="0"/>
                <a:cs typeface="Arial" panose="020B0604020202020204" pitchFamily="34" charset="0"/>
              </a:rPr>
              <a:t>. Nos. 24797-18, 24798-18, 20284-19, 20285-19 </a:t>
            </a:r>
            <a:br>
              <a:rPr lang="en-US" sz="3600" dirty="0">
                <a:effectLst/>
                <a:latin typeface="Arial" panose="020B0604020202020204" pitchFamily="34" charset="0"/>
                <a:ea typeface="Calibri" panose="020F0502020204030204" pitchFamily="34" charset="0"/>
                <a:cs typeface="Arial" panose="020B0604020202020204" pitchFamily="34" charset="0"/>
              </a:rPr>
            </a:br>
            <a:r>
              <a:rPr lang="en-US" sz="3600" dirty="0">
                <a:effectLst/>
                <a:latin typeface="Arial" panose="020B0604020202020204" pitchFamily="34" charset="0"/>
                <a:ea typeface="Calibri" panose="020F0502020204030204" pitchFamily="34" charset="0"/>
                <a:cs typeface="Arial" panose="020B0604020202020204" pitchFamily="34" charset="0"/>
              </a:rPr>
              <a:t>(decision entered Aug. 22, 2022)</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lnSpc>
                <a:spcPct val="107000"/>
              </a:lnSpc>
              <a:spcBef>
                <a:spcPts val="0"/>
              </a:spcBef>
            </a:pPr>
            <a:r>
              <a:rPr lang="en-US" sz="1800" dirty="0">
                <a:effectLst/>
                <a:latin typeface="Arial" panose="020B0604020202020204" pitchFamily="34" charset="0"/>
                <a:ea typeface="Calibri" panose="020F0502020204030204" pitchFamily="34" charset="0"/>
                <a:cs typeface="Arial" panose="020B0604020202020204" pitchFamily="34" charset="0"/>
              </a:rPr>
              <a:t>The Sorensen Brothers decided to make defined value gifts of non-voting shares in the amount of $5,000,000 (an amount within the Sorensen Brothers' respective gift tax exemption amounts) to Family Trusts. The Sorensen Brothers' decision was based both on their desire to utilize only the amount of their gift tax exemptions and on the logistical fact that an appraisal of the shares could not be completed in the 20 days between when they initiated the appraisal and the end of 2014, the date by which they wanted to ensure the gifts were made.</a:t>
            </a:r>
          </a:p>
          <a:p>
            <a:pPr>
              <a:lnSpc>
                <a:spcPct val="107000"/>
              </a:lnSpc>
              <a:spcBef>
                <a:spcPts val="0"/>
              </a:spcBef>
            </a:pPr>
            <a:r>
              <a:rPr lang="en-US" sz="1800" dirty="0">
                <a:solidFill>
                  <a:srgbClr val="000000"/>
                </a:solidFill>
                <a:latin typeface="Arial" panose="020B0604020202020204" pitchFamily="34" charset="0"/>
                <a:ea typeface="Calibri" panose="020F0502020204030204" pitchFamily="34" charset="0"/>
              </a:rPr>
              <a:t>The Sorensen Brothers ultimately decided to part with up to 50% of their interests in Firehouse and, after using their exemptions in 2014 to make gifts, they decided to transfer the balance (up to 50% of their interests) by sale.</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 Because the sales occurred just 3 months after the Sorensen Brothers' prior gifts, the purchase price was based on the DHG valuation report as of December 31, 2014. </a:t>
            </a:r>
          </a:p>
          <a:p>
            <a:pPr>
              <a:lnSpc>
                <a:spcPct val="107000"/>
              </a:lnSpc>
              <a:spcBef>
                <a:spcPts val="0"/>
              </a:spcBef>
            </a:pP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The DHG valuation report was used in both instances to reflect the shares transferred and sold. </a:t>
            </a:r>
            <a:endParaRPr lang="en-US" sz="1800" dirty="0">
              <a:solidFill>
                <a:srgbClr val="000000"/>
              </a:solidFill>
              <a:latin typeface="Arial" panose="020B0604020202020204" pitchFamily="34" charset="0"/>
              <a:ea typeface="Calibri" panose="020F050202020403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88293427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i="1" dirty="0">
                <a:effectLst/>
                <a:latin typeface="Arial" panose="020B0604020202020204" pitchFamily="34" charset="0"/>
                <a:ea typeface="Calibri" panose="020F0502020204030204" pitchFamily="34" charset="0"/>
                <a:cs typeface="Arial" panose="020B0604020202020204" pitchFamily="34" charset="0"/>
              </a:rPr>
              <a:t>Sorensen v. Commissioner</a:t>
            </a:r>
            <a:r>
              <a:rPr lang="en-US" sz="3600" dirty="0">
                <a:latin typeface="Arial" panose="020B0604020202020204" pitchFamily="34" charset="0"/>
                <a:ea typeface="Calibri" panose="020F0502020204030204" pitchFamily="34" charset="0"/>
                <a:cs typeface="Arial" panose="020B0604020202020204" pitchFamily="34" charset="0"/>
              </a:rPr>
              <a:t> (cont.)</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pPr>
              <a:lnSpc>
                <a:spcPct val="107000"/>
              </a:lnSpc>
              <a:spcBef>
                <a:spcPts val="0"/>
              </a:spcBef>
            </a:pPr>
            <a:r>
              <a:rPr lang="en-US" sz="1600" dirty="0">
                <a:effectLst/>
                <a:latin typeface="Arial" panose="020B0604020202020204" pitchFamily="34" charset="0"/>
                <a:ea typeface="Calibri" panose="020F0502020204030204" pitchFamily="34" charset="0"/>
                <a:cs typeface="Arial" panose="020B0604020202020204" pitchFamily="34" charset="0"/>
              </a:rPr>
              <a:t>Taxpayers relied on their appraiser for the transaction. The appraiser had valued the shares at $532.79.</a:t>
            </a:r>
          </a:p>
          <a:p>
            <a:pPr>
              <a:lnSpc>
                <a:spcPct val="107000"/>
              </a:lnSpc>
              <a:spcBef>
                <a:spcPts val="0"/>
              </a:spcBef>
            </a:pPr>
            <a:r>
              <a:rPr lang="en-US" sz="1600" dirty="0">
                <a:effectLst/>
                <a:latin typeface="Arial" panose="020B0604020202020204" pitchFamily="34" charset="0"/>
                <a:ea typeface="Calibri" panose="020F0502020204030204" pitchFamily="34" charset="0"/>
                <a:cs typeface="Arial" panose="020B0604020202020204" pitchFamily="34" charset="0"/>
              </a:rPr>
              <a:t>In a gift tax audit, the IRS’s expert appraised the shares at $1,923.56 per share, later adjusted to $2,076.86 per share. </a:t>
            </a:r>
          </a:p>
          <a:p>
            <a:pPr>
              <a:lnSpc>
                <a:spcPct val="107000"/>
              </a:lnSpc>
              <a:spcBef>
                <a:spcPts val="0"/>
              </a:spcBef>
            </a:pP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Despite the use of a </a:t>
            </a: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Wandry</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clause, the IRS took the position that taxpayer had relinquished dominion and control of 9,385 shares. </a:t>
            </a:r>
          </a:p>
          <a:p>
            <a:pPr>
              <a:lnSpc>
                <a:spcPct val="107000"/>
              </a:lnSpc>
              <a:spcBef>
                <a:spcPts val="0"/>
              </a:spcBef>
            </a:pP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This case was ultimately settled. A Stipulation of Settled Issues reached the following conclusions: </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lvl="1">
              <a:lnSpc>
                <a:spcPct val="107000"/>
              </a:lnSpc>
              <a:spcBef>
                <a:spcPts val="0"/>
              </a:spcBef>
            </a:pPr>
            <a:r>
              <a:rPr lang="en-US" sz="1600" dirty="0">
                <a:solidFill>
                  <a:srgbClr val="000000"/>
                </a:solidFill>
                <a:latin typeface="Arial" panose="020B0604020202020204" pitchFamily="34" charset="0"/>
                <a:ea typeface="Calibri" panose="020F0502020204030204" pitchFamily="34" charset="0"/>
              </a:rPr>
              <a:t>A defined value formula clause does not apply to or control the donor’s transfer of nonvoting shares on December 31, 2014.</a:t>
            </a:r>
          </a:p>
          <a:p>
            <a:pPr lvl="1">
              <a:lnSpc>
                <a:spcPct val="107000"/>
              </a:lnSpc>
              <a:spcBef>
                <a:spcPts val="0"/>
              </a:spcBef>
            </a:pPr>
            <a:r>
              <a:rPr lang="en-US" sz="1600" dirty="0">
                <a:solidFill>
                  <a:srgbClr val="000000"/>
                </a:solidFill>
                <a:latin typeface="Arial" panose="020B0604020202020204" pitchFamily="34" charset="0"/>
                <a:ea typeface="Calibri" panose="020F0502020204030204" pitchFamily="34" charset="0"/>
              </a:rPr>
              <a:t>Each brother gave 9,385 shares on December 31, 2014.</a:t>
            </a:r>
          </a:p>
          <a:p>
            <a:pPr lvl="1">
              <a:lnSpc>
                <a:spcPct val="107000"/>
              </a:lnSpc>
              <a:spcBef>
                <a:spcPts val="0"/>
              </a:spcBef>
            </a:pPr>
            <a:r>
              <a:rPr lang="en-US" sz="1600" dirty="0">
                <a:solidFill>
                  <a:srgbClr val="000000"/>
                </a:solidFill>
                <a:latin typeface="Arial" panose="020B0604020202020204" pitchFamily="34" charset="0"/>
                <a:ea typeface="Calibri" panose="020F0502020204030204" pitchFamily="34" charset="0"/>
              </a:rPr>
              <a:t>Each gifted nonvoting share was valued at $1,640, for a total gift from each brother of $15,391,400 (a difference of $10,391,400 from the reported value of $5,000,000, which had resulted in a gift tax of zero).</a:t>
            </a:r>
          </a:p>
          <a:p>
            <a:pPr lvl="1">
              <a:lnSpc>
                <a:spcPct val="107000"/>
              </a:lnSpc>
              <a:spcBef>
                <a:spcPts val="0"/>
              </a:spcBef>
            </a:pPr>
            <a:r>
              <a:rPr lang="en-US" sz="1600" dirty="0">
                <a:solidFill>
                  <a:srgbClr val="000000"/>
                </a:solidFill>
                <a:latin typeface="Arial" panose="020B0604020202020204" pitchFamily="34" charset="0"/>
                <a:ea typeface="Calibri" panose="020F0502020204030204" pitchFamily="34" charset="0"/>
              </a:rPr>
              <a:t>No penalties applied as a result of the 2014 gifts.</a:t>
            </a:r>
          </a:p>
          <a:p>
            <a:pPr lvl="1">
              <a:lnSpc>
                <a:spcPct val="107000"/>
              </a:lnSpc>
              <a:spcBef>
                <a:spcPts val="0"/>
              </a:spcBef>
            </a:pPr>
            <a:r>
              <a:rPr lang="en-US" sz="1600" dirty="0">
                <a:solidFill>
                  <a:srgbClr val="000000"/>
                </a:solidFill>
                <a:latin typeface="Arial" panose="020B0604020202020204" pitchFamily="34" charset="0"/>
                <a:ea typeface="Calibri" panose="020F0502020204030204" pitchFamily="34" charset="0"/>
              </a:rPr>
              <a:t>Each brother sold 5,365 shares on March 31, 2015.</a:t>
            </a:r>
          </a:p>
          <a:p>
            <a:pPr lvl="1">
              <a:lnSpc>
                <a:spcPct val="107000"/>
              </a:lnSpc>
              <a:spcBef>
                <a:spcPts val="0"/>
              </a:spcBef>
            </a:pPr>
            <a:r>
              <a:rPr lang="en-US" sz="1600" dirty="0">
                <a:solidFill>
                  <a:srgbClr val="000000"/>
                </a:solidFill>
                <a:latin typeface="Arial" panose="020B0604020202020204" pitchFamily="34" charset="0"/>
                <a:ea typeface="Calibri" panose="020F0502020204030204" pitchFamily="34" charset="0"/>
              </a:rPr>
              <a:t>Each brother sold nonvoting share was valued at $1,722, for a total transferred value of $9,238,530, less the $2,858,418 consideration received, resulting in a gift by each brother of $6,380,112.</a:t>
            </a:r>
          </a:p>
          <a:p>
            <a:pPr lvl="1">
              <a:lnSpc>
                <a:spcPct val="107000"/>
              </a:lnSpc>
              <a:spcBef>
                <a:spcPts val="0"/>
              </a:spcBef>
            </a:pPr>
            <a:r>
              <a:rPr lang="en-US" sz="1600" dirty="0">
                <a:solidFill>
                  <a:srgbClr val="000000"/>
                </a:solidFill>
                <a:latin typeface="Arial" panose="020B0604020202020204" pitchFamily="34" charset="0"/>
                <a:ea typeface="Calibri" panose="020F0502020204030204" pitchFamily="34" charset="0"/>
              </a:rPr>
              <a:t>The 10 percent accuracy related penalty under section 6662(a) applies to the 2015 transfer.</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58932881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latin typeface="Arial" panose="020B0604020202020204" pitchFamily="34" charset="0"/>
              </a:rPr>
              <a:t>Follow Formalities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0" indent="0">
              <a:lnSpc>
                <a:spcPct val="107000"/>
              </a:lnSpc>
              <a:spcBef>
                <a:spcPts val="0"/>
              </a:spcBef>
              <a:buNone/>
            </a:pPr>
            <a:endParaRPr lang="en-US"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sz="1800" dirty="0">
                <a:solidFill>
                  <a:srgbClr val="000000"/>
                </a:solidFill>
                <a:latin typeface="Arial" panose="020B0604020202020204" pitchFamily="34" charset="0"/>
                <a:ea typeface="Calibri" panose="020F0502020204030204" pitchFamily="34" charset="0"/>
              </a:rPr>
              <a:t>In </a:t>
            </a:r>
            <a:r>
              <a:rPr lang="en-US" sz="1800" i="1" dirty="0">
                <a:solidFill>
                  <a:srgbClr val="000000"/>
                </a:solidFill>
                <a:latin typeface="Arial" panose="020B0604020202020204" pitchFamily="34" charset="0"/>
                <a:ea typeface="Calibri" panose="020F0502020204030204" pitchFamily="34" charset="0"/>
              </a:rPr>
              <a:t>Connelly, </a:t>
            </a:r>
            <a:r>
              <a:rPr lang="en-US" sz="1800" dirty="0">
                <a:solidFill>
                  <a:srgbClr val="000000"/>
                </a:solidFill>
                <a:latin typeface="Arial" panose="020B0604020202020204" pitchFamily="34" charset="0"/>
                <a:ea typeface="Calibri" panose="020F0502020204030204" pitchFamily="34" charset="0"/>
              </a:rPr>
              <a:t>the stock purchase agreement was thrown out because formalities were not followed. </a:t>
            </a:r>
          </a:p>
          <a:p>
            <a:pPr>
              <a:lnSpc>
                <a:spcPct val="107000"/>
              </a:lnSpc>
              <a:spcBef>
                <a:spcPts val="0"/>
              </a:spcBef>
            </a:pPr>
            <a:endParaRPr lang="en-US" sz="1800" dirty="0">
              <a:solidFill>
                <a:srgbClr val="000000"/>
              </a:solidFill>
              <a:latin typeface="Arial" panose="020B0604020202020204" pitchFamily="34" charset="0"/>
              <a:ea typeface="Calibri" panose="020F0502020204030204" pitchFamily="34" charset="0"/>
            </a:endParaRPr>
          </a:p>
          <a:p>
            <a:pPr>
              <a:lnSpc>
                <a:spcPct val="107000"/>
              </a:lnSpc>
              <a:spcBef>
                <a:spcPts val="0"/>
              </a:spcBef>
            </a:pPr>
            <a:r>
              <a:rPr lang="en-US" sz="1800" dirty="0">
                <a:solidFill>
                  <a:srgbClr val="000000"/>
                </a:solidFill>
                <a:latin typeface="Arial" panose="020B0604020202020204" pitchFamily="34" charset="0"/>
                <a:ea typeface="Calibri" panose="020F0502020204030204" pitchFamily="34" charset="0"/>
              </a:rPr>
              <a:t>In </a:t>
            </a:r>
            <a:r>
              <a:rPr lang="en-US" sz="1800" i="1" dirty="0" err="1">
                <a:solidFill>
                  <a:srgbClr val="000000"/>
                </a:solidFill>
                <a:latin typeface="Arial" panose="020B0604020202020204" pitchFamily="34" charset="0"/>
                <a:ea typeface="Calibri" panose="020F0502020204030204" pitchFamily="34" charset="0"/>
              </a:rPr>
              <a:t>Smaldino</a:t>
            </a:r>
            <a:r>
              <a:rPr lang="en-US" sz="1800" dirty="0">
                <a:solidFill>
                  <a:srgbClr val="000000"/>
                </a:solidFill>
                <a:latin typeface="Arial" panose="020B0604020202020204" pitchFamily="34" charset="0"/>
                <a:ea typeface="Calibri" panose="020F0502020204030204" pitchFamily="34" charset="0"/>
              </a:rPr>
              <a:t>, the taxpayer lost in part due to lack of formalities. Had formalities been respected, the result would likely have been different. </a:t>
            </a:r>
          </a:p>
          <a:p>
            <a:pPr>
              <a:lnSpc>
                <a:spcPct val="107000"/>
              </a:lnSpc>
              <a:spcBef>
                <a:spcPts val="0"/>
              </a:spcBef>
            </a:pPr>
            <a:endParaRPr lang="en-US" sz="1800" dirty="0">
              <a:solidFill>
                <a:srgbClr val="000000"/>
              </a:solidFill>
              <a:latin typeface="Arial" panose="020B0604020202020204" pitchFamily="34" charset="0"/>
              <a:ea typeface="Calibri" panose="020F0502020204030204" pitchFamily="34" charset="0"/>
            </a:endParaRPr>
          </a:p>
          <a:p>
            <a:pPr>
              <a:lnSpc>
                <a:spcPct val="107000"/>
              </a:lnSpc>
              <a:spcBef>
                <a:spcPts val="0"/>
              </a:spcBef>
            </a:pPr>
            <a:r>
              <a:rPr lang="en-US" sz="1800" dirty="0">
                <a:solidFill>
                  <a:srgbClr val="000000"/>
                </a:solidFill>
                <a:latin typeface="Arial" panose="020B0604020202020204" pitchFamily="34" charset="0"/>
                <a:ea typeface="Calibri" panose="020F0502020204030204" pitchFamily="34" charset="0"/>
              </a:rPr>
              <a:t>In </a:t>
            </a:r>
            <a:r>
              <a:rPr lang="en-US" sz="1800" i="1" dirty="0">
                <a:solidFill>
                  <a:srgbClr val="000000"/>
                </a:solidFill>
                <a:latin typeface="Arial" panose="020B0604020202020204" pitchFamily="34" charset="0"/>
                <a:ea typeface="Calibri" panose="020F0502020204030204" pitchFamily="34" charset="0"/>
              </a:rPr>
              <a:t>Levine</a:t>
            </a:r>
            <a:r>
              <a:rPr lang="en-US" sz="1800" dirty="0">
                <a:solidFill>
                  <a:srgbClr val="000000"/>
                </a:solidFill>
                <a:latin typeface="Arial" panose="020B0604020202020204" pitchFamily="34" charset="0"/>
                <a:ea typeface="Calibri" panose="020F0502020204030204" pitchFamily="34" charset="0"/>
              </a:rPr>
              <a:t>, formalities were followed, and taxpayer prevailed on an aggressive split dollar approach. </a:t>
            </a: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785858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lstStyle/>
          <a:p>
            <a:pPr algn="ctr"/>
            <a:r>
              <a:rPr lang="en-US" i="1" dirty="0">
                <a:latin typeface="Arial" panose="020B0604020202020204" pitchFamily="34" charset="0"/>
                <a:cs typeface="Arial" panose="020B0604020202020204" pitchFamily="34" charset="0"/>
              </a:rPr>
              <a:t>Jones v. Jones (cont.)</a:t>
            </a:r>
          </a:p>
        </p:txBody>
      </p:sp>
      <p:sp>
        <p:nvSpPr>
          <p:cNvPr id="3" name="Content Placeholder 2">
            <a:extLst>
              <a:ext uri="{FF2B5EF4-FFF2-40B4-BE49-F238E27FC236}">
                <a16:creationId xmlns:a16="http://schemas.microsoft.com/office/drawing/2014/main" id="{A357983D-AE9A-4093-8717-5A9D3D8BE4DB}"/>
              </a:ext>
            </a:extLst>
          </p:cNvPr>
          <p:cNvSpPr>
            <a:spLocks noGrp="1" noRot="1" noMove="1" noResize="1" noEditPoints="1" noAdjustHandles="1" noChangeArrowheads="1" noChangeShapeType="1"/>
          </p:cNvSpPr>
          <p:nvPr>
            <p:ph idx="1"/>
          </p:nvPr>
        </p:nvSpPr>
        <p:spPr>
          <a:xfrm>
            <a:off x="838200" y="1825625"/>
            <a:ext cx="10469880" cy="3930783"/>
          </a:xfrm>
        </p:spPr>
        <p:txBody>
          <a:bodyPr>
            <a:normAutofit/>
          </a:bodyPr>
          <a:lstStyle/>
          <a:p>
            <a:r>
              <a:rPr lang="en-US" sz="2200" kern="100" dirty="0">
                <a:latin typeface="Arial" panose="020B0604020202020204" pitchFamily="34" charset="0"/>
              </a:rPr>
              <a:t>In 2015, Juliana’s mother established a GRAT divided into equal shares to be placed into separate trusts for the Juliana and her brother after the annuity term.</a:t>
            </a:r>
          </a:p>
          <a:p>
            <a:r>
              <a:rPr lang="en-US" sz="2200" kern="100" dirty="0">
                <a:latin typeface="Arial" panose="020B0604020202020204" pitchFamily="34" charset="0"/>
              </a:rPr>
              <a:t>Juliana’s remainder interest in the GRAT accrued during the marriage. In March 2018, during the pendency of the divorce, the JJIT was funded with Bank of Nova Scotia common stock from the GRAT.</a:t>
            </a:r>
          </a:p>
          <a:p>
            <a:r>
              <a:rPr lang="en-US" sz="2200" kern="100" dirty="0">
                <a:latin typeface="Arial" panose="020B0604020202020204" pitchFamily="34" charset="0"/>
              </a:rPr>
              <a:t>The JJIT is governed by Michigan law and managed by an independent trustee. At the time of trial in September 2019, the wife had not received any outright distributions from the JJIT. The judge found the value of the JJIT was $1,285,263.27 as of July 2019.</a:t>
            </a:r>
            <a:endParaRPr lang="en-US" sz="2000" kern="100" dirty="0">
              <a:latin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71498206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ctrTitle"/>
          </p:nvPr>
        </p:nvSpPr>
        <p:spPr>
          <a:xfrm>
            <a:off x="1524000" y="1122363"/>
            <a:ext cx="9144000" cy="1131739"/>
          </a:xfrm>
        </p:spPr>
        <p:txBody>
          <a:bodyPr>
            <a:normAutofit/>
          </a:bodyPr>
          <a:lstStyle/>
          <a:p>
            <a:pPr algn="ctr"/>
            <a:r>
              <a:rPr lang="en-US" sz="5400" dirty="0">
                <a:latin typeface="Arial" panose="020B0604020202020204" pitchFamily="34" charset="0"/>
                <a:cs typeface="Arial" panose="020B0604020202020204" pitchFamily="34" charset="0"/>
              </a:rPr>
              <a:t>Corporate Transparency Act</a:t>
            </a:r>
          </a:p>
        </p:txBody>
      </p:sp>
      <p:sp>
        <p:nvSpPr>
          <p:cNvPr id="6" name="Subtitle 5">
            <a:extLst>
              <a:ext uri="{FF2B5EF4-FFF2-40B4-BE49-F238E27FC236}">
                <a16:creationId xmlns:a16="http://schemas.microsoft.com/office/drawing/2014/main" id="{9790E367-5B32-250C-FDD2-FADE726ADCDB}"/>
              </a:ext>
            </a:extLst>
          </p:cNvPr>
          <p:cNvSpPr>
            <a:spLocks noGrp="1"/>
          </p:cNvSpPr>
          <p:nvPr>
            <p:ph type="subTitle" idx="1"/>
          </p:nvPr>
        </p:nvSpPr>
        <p:spPr>
          <a:xfrm>
            <a:off x="1972732" y="3701844"/>
            <a:ext cx="8695267" cy="1555955"/>
          </a:xfrm>
        </p:spPr>
        <p:txBody>
          <a:bodyPr>
            <a:normAutofit/>
          </a:bodyPr>
          <a:lstStyle/>
          <a:p>
            <a:r>
              <a:rPr lang="en-US" sz="3200" dirty="0"/>
              <a:t>Inform Clients </a:t>
            </a:r>
          </a:p>
        </p:txBody>
      </p: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
        <p:nvSpPr>
          <p:cNvPr id="8" name="Rectangle: Single Corner Rounded 7">
            <a:extLst>
              <a:ext uri="{FF2B5EF4-FFF2-40B4-BE49-F238E27FC236}">
                <a16:creationId xmlns:a16="http://schemas.microsoft.com/office/drawing/2014/main" id="{4C08CEEB-68FB-07FE-E3E3-56F16E68200E}"/>
              </a:ext>
            </a:extLst>
          </p:cNvPr>
          <p:cNvSpPr/>
          <p:nvPr/>
        </p:nvSpPr>
        <p:spPr>
          <a:xfrm>
            <a:off x="0" y="0"/>
            <a:ext cx="1769533" cy="58652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97717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latin typeface="Arial" panose="020B0604020202020204" pitchFamily="34" charset="0"/>
              </a:rPr>
              <a:t>Corporate Transparency Due Dates for Reporting</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a:lnSpc>
                <a:spcPct val="107000"/>
              </a:lnSpc>
              <a:spcBef>
                <a:spcPts val="0"/>
              </a:spcBef>
            </a:pPr>
            <a:r>
              <a:rPr lang="en-US" sz="1800" b="0" i="0" u="none" strike="noStrike" kern="100" baseline="0" dirty="0">
                <a:latin typeface="Arial" panose="020B0604020202020204" pitchFamily="34" charset="0"/>
              </a:rPr>
              <a:t>A series of deadlines for submitting reports to FinCEN are imposed. Reports must be filed with US Department of Treasury. </a:t>
            </a:r>
          </a:p>
          <a:p>
            <a:pPr marL="0" indent="0">
              <a:lnSpc>
                <a:spcPct val="107000"/>
              </a:lnSpc>
              <a:spcBef>
                <a:spcPts val="0"/>
              </a:spcBef>
              <a:buNone/>
            </a:pPr>
            <a:r>
              <a:rPr lang="en-US" sz="1800" b="0" i="0" u="none" strike="noStrike" kern="100" baseline="0" dirty="0">
                <a:latin typeface="Arial" panose="020B0604020202020204" pitchFamily="34" charset="0"/>
              </a:rPr>
              <a:t> </a:t>
            </a:r>
          </a:p>
          <a:p>
            <a:pPr>
              <a:lnSpc>
                <a:spcPct val="107000"/>
              </a:lnSpc>
              <a:spcBef>
                <a:spcPts val="0"/>
              </a:spcBef>
            </a:pPr>
            <a:r>
              <a:rPr lang="en-US" sz="1800" b="0" i="0" u="none" strike="noStrike" kern="100" baseline="0" dirty="0">
                <a:latin typeface="Arial" panose="020B0604020202020204" pitchFamily="34" charset="0"/>
              </a:rPr>
              <a:t>For an entity formed after the effective date of the regulations, the reporting company will have fourteen days after the date it is formed to submit a report to FinCEN.  Reporting companies formed before the effective date of the regulations will have one year to submit the report to FinCEN.</a:t>
            </a:r>
          </a:p>
          <a:p>
            <a:pPr marL="0" indent="0">
              <a:lnSpc>
                <a:spcPct val="107000"/>
              </a:lnSpc>
              <a:spcBef>
                <a:spcPts val="0"/>
              </a:spcBef>
              <a:buNone/>
            </a:pPr>
            <a:endParaRPr lang="en-US" sz="1800" b="0" i="0" u="none" strike="noStrike" kern="100" baseline="0" dirty="0">
              <a:latin typeface="Arial" panose="020B0604020202020204" pitchFamily="34" charset="0"/>
            </a:endParaRPr>
          </a:p>
          <a:p>
            <a:pPr>
              <a:lnSpc>
                <a:spcPct val="107000"/>
              </a:lnSpc>
              <a:spcBef>
                <a:spcPts val="0"/>
              </a:spcBef>
            </a:pPr>
            <a:r>
              <a:rPr lang="en-US" sz="1800" b="0" i="0" u="none" strike="noStrike" kern="100" baseline="0" dirty="0">
                <a:latin typeface="Arial" panose="020B0604020202020204" pitchFamily="34" charset="0"/>
              </a:rPr>
              <a:t>If there is a change in beneficial ownership information, the entity will have to file an updated report within thirty days of the change. B</a:t>
            </a:r>
            <a:r>
              <a:rPr lang="en-US" sz="1800" b="0" i="0" u="none" strike="noStrike" kern="100" baseline="0" dirty="0">
                <a:solidFill>
                  <a:srgbClr val="202124"/>
                </a:solidFill>
                <a:latin typeface="Roboto" panose="02000000000000000000" pitchFamily="2" charset="0"/>
              </a:rPr>
              <a:t>usinesses that exist or are registered prior to </a:t>
            </a:r>
            <a:r>
              <a:rPr lang="en-US" sz="1800" b="0" i="0" u="none" strike="noStrike" kern="100" baseline="0" dirty="0">
                <a:solidFill>
                  <a:srgbClr val="040C28"/>
                </a:solidFill>
                <a:latin typeface="Roboto" panose="02000000000000000000" pitchFamily="2" charset="0"/>
              </a:rPr>
              <a:t>January 1, 2024</a:t>
            </a:r>
            <a:r>
              <a:rPr lang="en-US" sz="1800" b="0" i="0" u="none" strike="noStrike" kern="100" baseline="0" dirty="0">
                <a:solidFill>
                  <a:srgbClr val="202124"/>
                </a:solidFill>
                <a:latin typeface="Roboto" panose="02000000000000000000" pitchFamily="2" charset="0"/>
              </a:rPr>
              <a:t>, will have one year to file initial reports, while businesses created or registered beginning January 1, 2024, will have 30 days after creation or registration to file the report.</a:t>
            </a:r>
            <a:endParaRPr lang="en-US" sz="1800" b="0" i="0" u="none" strike="noStrike" kern="100" baseline="0" dirty="0">
              <a:solidFill>
                <a:srgbClr val="202124"/>
              </a:solidFill>
              <a:latin typeface="Arial" panose="020B0604020202020204" pitchFamily="34" charset="0"/>
            </a:endParaRPr>
          </a:p>
          <a:p>
            <a:pPr marL="0" indent="0">
              <a:lnSpc>
                <a:spcPct val="107000"/>
              </a:lnSpc>
              <a:spcBef>
                <a:spcPts val="0"/>
              </a:spcBef>
              <a:buNone/>
            </a:pPr>
            <a:endParaRPr lang="en-US"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58126062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latin typeface="Arial" panose="020B0604020202020204" pitchFamily="34" charset="0"/>
              </a:rPr>
              <a:t>Reporting Company</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lnSpcReduction="10000"/>
          </a:bodyPr>
          <a:lstStyle/>
          <a:p>
            <a:pPr marR="0" algn="l" rtl="0">
              <a:buFont typeface="Symbol" panose="05050102010706020507" pitchFamily="18" charset="2"/>
              <a:buChar char="·"/>
            </a:pPr>
            <a:r>
              <a:rPr lang="en-US" b="0" i="0" u="none" strike="noStrike" kern="100" baseline="0" dirty="0">
                <a:latin typeface="Arial" panose="020B0604020202020204" pitchFamily="34" charset="0"/>
              </a:rPr>
              <a:t>The CTA defines a reporting company as follows:</a:t>
            </a:r>
          </a:p>
          <a:p>
            <a:pPr marR="0" lvl="1" algn="l" rtl="0">
              <a:buFont typeface="Courier New" panose="02070309020205020404" pitchFamily="49" charset="0"/>
              <a:buChar char="o"/>
            </a:pPr>
            <a:r>
              <a:rPr lang="en-US" sz="2800" b="0" i="0" u="none" strike="noStrike" kern="100" baseline="0" dirty="0">
                <a:latin typeface="Arial" panose="020B0604020202020204" pitchFamily="34" charset="0"/>
              </a:rPr>
              <a:t>(11) 	</a:t>
            </a:r>
            <a:r>
              <a:rPr lang="en-US" b="0" i="0" u="none" strike="noStrike" kern="100" baseline="0" dirty="0">
                <a:highlight>
                  <a:srgbClr val="FFFF00"/>
                </a:highlight>
                <a:latin typeface="Arial" panose="020B0604020202020204" pitchFamily="34" charset="0"/>
              </a:rPr>
              <a:t>Reporting company</a:t>
            </a:r>
            <a:r>
              <a:rPr lang="en-US" b="0" i="0" u="none" strike="noStrike" kern="100" baseline="0" dirty="0">
                <a:latin typeface="Arial" panose="020B0604020202020204" pitchFamily="34" charset="0"/>
              </a:rPr>
              <a:t>.—The term “reporting company”—</a:t>
            </a:r>
          </a:p>
          <a:p>
            <a:pPr marR="0" lvl="2" algn="l" rtl="0">
              <a:buFont typeface="Wingdings" panose="05000000000000000000" pitchFamily="2" charset="2"/>
              <a:buChar char="§"/>
            </a:pPr>
            <a:r>
              <a:rPr lang="en-US" sz="2400" b="0" i="0" u="none" strike="noStrike" kern="100" baseline="0" dirty="0">
                <a:latin typeface="Arial" panose="020B0604020202020204" pitchFamily="34" charset="0"/>
              </a:rPr>
              <a:t>(A) 	means a corporation, limited liability company, or other similar entity that is—</a:t>
            </a:r>
          </a:p>
          <a:p>
            <a:pPr marR="0" lvl="3" algn="l" rtl="0">
              <a:buFont typeface="Symbol" panose="05050102010706020507" pitchFamily="18" charset="2"/>
              <a:buChar char="·"/>
            </a:pPr>
            <a:r>
              <a:rPr lang="en-US" sz="2400" b="0" i="0" u="none" strike="noStrike" kern="100" baseline="0" dirty="0">
                <a:latin typeface="Arial" panose="020B0604020202020204" pitchFamily="34" charset="0"/>
              </a:rPr>
              <a:t>(i) created </a:t>
            </a:r>
            <a:r>
              <a:rPr lang="en-US" sz="2400" b="1" i="1" u="none" strike="noStrike" kern="100" baseline="0" dirty="0">
                <a:latin typeface="Arial" panose="020B0604020202020204" pitchFamily="34" charset="0"/>
              </a:rPr>
              <a:t>by the filing of a document with a secretary of state or a similar office</a:t>
            </a:r>
            <a:r>
              <a:rPr lang="en-US" sz="2400" b="0" i="0" u="none" strike="noStrike" kern="100" baseline="0" dirty="0">
                <a:latin typeface="Arial" panose="020B0604020202020204" pitchFamily="34" charset="0"/>
              </a:rPr>
              <a:t> under the law of a State or Indian Tribe; or</a:t>
            </a:r>
          </a:p>
          <a:p>
            <a:pPr lvl="3"/>
            <a:r>
              <a:rPr lang="en-US" sz="2400" b="0" i="0" u="none" strike="noStrike" kern="100" baseline="0" dirty="0">
                <a:latin typeface="Arial" panose="020B0604020202020204" pitchFamily="34" charset="0"/>
              </a:rPr>
              <a:t>(ii) formed under the law of a foreign country and registered to do business in the United States by the filing of a document with a secretary of state or a similar office under the laws of a State or Indian Tribe.</a:t>
            </a:r>
          </a:p>
          <a:p>
            <a:pPr marR="0" algn="l" rtl="0"/>
            <a:endParaRPr lang="en-US"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29430197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latin typeface="Arial" panose="020B0604020202020204" pitchFamily="34" charset="0"/>
              </a:rPr>
              <a:t>Beneficial Owners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R="0" algn="l" rtl="0">
              <a:buFont typeface="Symbol" panose="05050102010706020507" pitchFamily="18" charset="2"/>
              <a:buChar char="·"/>
            </a:pPr>
            <a:r>
              <a:rPr lang="en-US" b="0" i="0" u="none" strike="noStrike" kern="100" baseline="0" dirty="0">
                <a:latin typeface="Arial" panose="020B0604020202020204" pitchFamily="34" charset="0"/>
              </a:rPr>
              <a:t>The CTA defines a “beneficial owner” as follows: </a:t>
            </a:r>
          </a:p>
          <a:p>
            <a:pPr marR="0" lvl="1" algn="l" rtl="0">
              <a:buFont typeface="Courier New" panose="02070309020205020404" pitchFamily="49" charset="0"/>
              <a:buChar char="o"/>
            </a:pPr>
            <a:r>
              <a:rPr lang="en-US" sz="2800" b="0" i="0" u="none" strike="noStrike" kern="100" baseline="0" dirty="0">
                <a:latin typeface="Arial" panose="020B0604020202020204" pitchFamily="34" charset="0"/>
              </a:rPr>
              <a:t>(3) 	Beneficial owner.—The term “beneficial owner”—</a:t>
            </a:r>
          </a:p>
          <a:p>
            <a:pPr marR="0" lvl="2" algn="l" rtl="0">
              <a:buFont typeface="Wingdings" panose="05000000000000000000" pitchFamily="2" charset="2"/>
              <a:buChar char="§"/>
            </a:pPr>
            <a:r>
              <a:rPr lang="en-US" sz="2800" b="0" i="0" u="none" strike="noStrike" kern="100" baseline="0" dirty="0">
                <a:latin typeface="Arial" panose="020B0604020202020204" pitchFamily="34" charset="0"/>
              </a:rPr>
              <a:t>(A) 	means, with respect to an entity, an individual who, directly or indirectly, through any contract, arrangement, understanding, relationship, or otherwise—</a:t>
            </a:r>
          </a:p>
          <a:p>
            <a:pPr marR="0" lvl="3" algn="l" rtl="0">
              <a:buFont typeface="Symbol" panose="05050102010706020507" pitchFamily="18" charset="2"/>
              <a:buChar char="·"/>
            </a:pPr>
            <a:r>
              <a:rPr lang="en-US" sz="2800" b="0" i="0" u="none" strike="noStrike" kern="100" baseline="0" dirty="0">
                <a:latin typeface="Arial" panose="020B0604020202020204" pitchFamily="34" charset="0"/>
              </a:rPr>
              <a:t>(i) exercises substantial control over the entity; or</a:t>
            </a:r>
          </a:p>
          <a:p>
            <a:pPr lvl="3">
              <a:buFont typeface="Symbol" panose="05050102010706020507" pitchFamily="18" charset="2"/>
              <a:buChar char="·"/>
            </a:pPr>
            <a:r>
              <a:rPr lang="en-US" sz="2800" b="0" i="0" u="none" strike="noStrike" kern="100" baseline="0" dirty="0">
                <a:latin typeface="Arial" panose="020B0604020202020204" pitchFamily="34" charset="0"/>
              </a:rPr>
              <a:t>(ii) owns or controls not less than 25 percent of the ownership interests of the entity.</a:t>
            </a:r>
          </a:p>
          <a:p>
            <a:pPr marR="0" algn="l" rtl="0"/>
            <a:endParaRPr lang="en-US"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376799896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latin typeface="Arial" panose="020B0604020202020204" pitchFamily="34" charset="0"/>
              </a:rPr>
              <a:t>Beneficial Owners</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fontScale="92500" lnSpcReduction="20000"/>
          </a:bodyPr>
          <a:lstStyle/>
          <a:p>
            <a:pPr marR="0" algn="just" rtl="0">
              <a:buFont typeface="Symbol" panose="05050102010706020507" pitchFamily="18" charset="2"/>
              <a:buChar char="·"/>
            </a:pPr>
            <a:r>
              <a:rPr lang="en-US" sz="2000" b="0" i="0" u="none" strike="noStrike" kern="100" baseline="0" dirty="0">
                <a:latin typeface="Arial" panose="020B0604020202020204" pitchFamily="34" charset="0"/>
              </a:rPr>
              <a:t>For each reporting company, the reporting company must report its:</a:t>
            </a:r>
            <a:endParaRPr lang="en-US" sz="2000" b="0" i="1" u="sng" strike="noStrike" kern="100" baseline="0" dirty="0">
              <a:latin typeface="Arial" panose="020B0604020202020204" pitchFamily="34" charset="0"/>
            </a:endParaRPr>
          </a:p>
          <a:p>
            <a:pPr marR="0" lvl="1" algn="just" rtl="0">
              <a:buFont typeface="Symbol" panose="05050102010706020507" pitchFamily="18" charset="2"/>
              <a:buChar char="·"/>
            </a:pPr>
            <a:r>
              <a:rPr lang="en-US" sz="2000" b="0" i="0" u="none" strike="noStrike" kern="100" baseline="0" dirty="0">
                <a:latin typeface="Arial" panose="020B0604020202020204" pitchFamily="34" charset="0"/>
              </a:rPr>
              <a:t>Name (including d/b/a)</a:t>
            </a:r>
          </a:p>
          <a:p>
            <a:pPr lvl="1">
              <a:buFont typeface="Symbol" panose="05050102010706020507" pitchFamily="18" charset="2"/>
              <a:buChar char="·"/>
            </a:pPr>
            <a:r>
              <a:rPr lang="en-US" sz="2000" b="0" i="0" u="none" strike="noStrike" kern="100" baseline="0" dirty="0">
                <a:latin typeface="Arial" panose="020B0604020202020204" pitchFamily="34" charset="0"/>
              </a:rPr>
              <a:t>Business Address</a:t>
            </a:r>
          </a:p>
          <a:p>
            <a:pPr lvl="1">
              <a:buFont typeface="Symbol" panose="05050102010706020507" pitchFamily="18" charset="2"/>
              <a:buChar char="·"/>
            </a:pPr>
            <a:r>
              <a:rPr lang="en-US" sz="2000" b="0" i="0" u="none" strike="noStrike" kern="100" baseline="0" dirty="0">
                <a:latin typeface="Arial" panose="020B0604020202020204" pitchFamily="34" charset="0"/>
              </a:rPr>
              <a:t>Jurisdiction of formation</a:t>
            </a:r>
          </a:p>
          <a:p>
            <a:pPr lvl="1">
              <a:buFont typeface="Symbol" panose="05050102010706020507" pitchFamily="18" charset="2"/>
              <a:buChar char="·"/>
            </a:pPr>
            <a:r>
              <a:rPr lang="en-US" sz="2000" b="0" i="0" u="none" strike="noStrike" kern="100" baseline="0" dirty="0">
                <a:latin typeface="Arial" panose="020B0604020202020204" pitchFamily="34" charset="0"/>
              </a:rPr>
              <a:t>Unique identification number</a:t>
            </a:r>
          </a:p>
          <a:p>
            <a:pPr marR="0" algn="just" rtl="0">
              <a:buFont typeface="Symbol" panose="05050102010706020507" pitchFamily="18" charset="2"/>
              <a:buChar char="·"/>
            </a:pPr>
            <a:r>
              <a:rPr lang="en-US" sz="2000" b="0" i="0" u="none" strike="noStrike" kern="100" baseline="0" dirty="0">
                <a:latin typeface="Arial" panose="020B0604020202020204" pitchFamily="34" charset="0"/>
              </a:rPr>
              <a:t>For each beneficial owner and company applicant, the following information is required to be submitted to FinCEN:</a:t>
            </a:r>
          </a:p>
          <a:p>
            <a:pPr marR="0" lvl="1" algn="just" rtl="0">
              <a:buFont typeface="Symbol" panose="05050102010706020507" pitchFamily="18" charset="2"/>
              <a:buChar char="·"/>
            </a:pPr>
            <a:r>
              <a:rPr lang="en-US" sz="2000" b="0" i="0" u="none" strike="noStrike" kern="100" baseline="0" dirty="0">
                <a:latin typeface="Arial" panose="020B0604020202020204" pitchFamily="34" charset="0"/>
              </a:rPr>
              <a:t>Legal name</a:t>
            </a:r>
          </a:p>
          <a:p>
            <a:pPr lvl="1">
              <a:buFont typeface="Symbol" panose="05050102010706020507" pitchFamily="18" charset="2"/>
              <a:buChar char="·"/>
            </a:pPr>
            <a:r>
              <a:rPr lang="en-US" sz="2000" b="0" i="0" u="none" strike="noStrike" kern="100" baseline="0" dirty="0">
                <a:latin typeface="Arial" panose="020B0604020202020204" pitchFamily="34" charset="0"/>
              </a:rPr>
              <a:t>Date of birth</a:t>
            </a:r>
          </a:p>
          <a:p>
            <a:pPr lvl="1">
              <a:buFont typeface="Symbol" panose="05050102010706020507" pitchFamily="18" charset="2"/>
              <a:buChar char="·"/>
            </a:pPr>
            <a:r>
              <a:rPr lang="en-US" sz="2000" b="0" i="0" u="none" strike="noStrike" kern="100" baseline="0" dirty="0">
                <a:latin typeface="Arial" panose="020B0604020202020204" pitchFamily="34" charset="0"/>
              </a:rPr>
              <a:t>Residential address for beneficial owners</a:t>
            </a:r>
          </a:p>
          <a:p>
            <a:pPr lvl="1">
              <a:buFont typeface="Symbol" panose="05050102010706020507" pitchFamily="18" charset="2"/>
              <a:buChar char="·"/>
            </a:pPr>
            <a:r>
              <a:rPr lang="en-US" sz="2000" b="0" i="0" u="none" strike="noStrike" kern="100" baseline="0" dirty="0">
                <a:latin typeface="Arial" panose="020B0604020202020204" pitchFamily="34" charset="0"/>
              </a:rPr>
              <a:t>Business address for professional company applicants, and residential address for other company applicants</a:t>
            </a:r>
          </a:p>
          <a:p>
            <a:pPr lvl="1"/>
            <a:r>
              <a:rPr lang="en-US" sz="2000" b="0" i="0" u="none" strike="noStrike" kern="100" baseline="0" dirty="0">
                <a:latin typeface="Arial" panose="020B0604020202020204" pitchFamily="34" charset="0"/>
              </a:rPr>
              <a:t>Unique identifying number from an acceptable identification document or FinCEN identifier</a:t>
            </a:r>
          </a:p>
          <a:p>
            <a:pPr marR="0" algn="l" rtl="0"/>
            <a:endParaRPr lang="en-US" sz="18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spTree>
    <p:extLst>
      <p:ext uri="{BB962C8B-B14F-4D97-AF65-F5344CB8AC3E}">
        <p14:creationId xmlns:p14="http://schemas.microsoft.com/office/powerpoint/2010/main" val="417650102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58931-5682-435A-8CA9-E65877C45E8F}"/>
              </a:ext>
            </a:extLst>
          </p:cNvPr>
          <p:cNvSpPr>
            <a:spLocks noGrp="1"/>
          </p:cNvSpPr>
          <p:nvPr>
            <p:ph type="title"/>
          </p:nvPr>
        </p:nvSpPr>
        <p:spPr/>
        <p:txBody>
          <a:bodyPr>
            <a:normAutofit/>
          </a:bodyPr>
          <a:lstStyle/>
          <a:p>
            <a:pPr algn="ctr"/>
            <a:r>
              <a:rPr lang="en-US" sz="3600" dirty="0">
                <a:solidFill>
                  <a:srgbClr val="000000"/>
                </a:solidFill>
                <a:latin typeface="Arial" panose="020B0604020202020204" pitchFamily="34" charset="0"/>
              </a:rPr>
              <a:t>THANK YOU</a:t>
            </a:r>
          </a:p>
        </p:txBody>
      </p:sp>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1243012" y="1701801"/>
            <a:ext cx="10469880" cy="2698750"/>
          </a:xfrm>
        </p:spPr>
        <p:txBody>
          <a:bodyPr>
            <a:normAutofit/>
          </a:bodyPr>
          <a:lstStyle/>
          <a:p>
            <a:pPr marL="0" marR="0" indent="0">
              <a:lnSpc>
                <a:spcPct val="107000"/>
              </a:lnSpc>
              <a:spcBef>
                <a:spcPts val="0"/>
              </a:spcBef>
              <a:spcAft>
                <a:spcPts val="0"/>
              </a:spcAft>
              <a:buNone/>
            </a:pP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Arial" panose="020B0604020202020204" pitchFamily="34" charset="0"/>
                <a:ea typeface="Calibri" panose="020F0502020204030204" pitchFamily="34" charset="0"/>
                <a:cs typeface="Times New Roman" panose="02020603050405020304" pitchFamily="18" charset="0"/>
              </a:rPr>
              <a:t>Contact Information:</a:t>
            </a:r>
          </a:p>
          <a:p>
            <a:pPr marL="800100" lvl="1" indent="-342900">
              <a:lnSpc>
                <a:spcPct val="107000"/>
              </a:lnSpc>
              <a:spcBef>
                <a:spcPts val="0"/>
              </a:spcBef>
              <a:buFont typeface="Symbol" panose="05050102010706020507" pitchFamily="18" charset="2"/>
              <a:buChar char=""/>
            </a:pPr>
            <a:r>
              <a:rPr lang="en-US" sz="2800" dirty="0">
                <a:latin typeface="Arial" panose="020B0604020202020204" pitchFamily="34" charset="0"/>
                <a:ea typeface="Calibri" panose="020F0502020204030204" pitchFamily="34" charset="0"/>
                <a:cs typeface="Times New Roman" panose="02020603050405020304" pitchFamily="18" charset="0"/>
                <a:hlinkClick r:id="rId2"/>
              </a:rPr>
              <a:t>mvandenack@vwtlawyers.com</a:t>
            </a:r>
            <a:endParaRPr lang="en-US" sz="2800" dirty="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Symbol" panose="05050102010706020507" pitchFamily="18" charset="2"/>
              <a:buChar char=""/>
            </a:pPr>
            <a:r>
              <a:rPr lang="en-US" sz="2800" dirty="0">
                <a:latin typeface="Arial" panose="020B0604020202020204" pitchFamily="34" charset="0"/>
                <a:ea typeface="Calibri" panose="020F0502020204030204" pitchFamily="34" charset="0"/>
                <a:cs typeface="Times New Roman" panose="02020603050405020304" pitchFamily="18" charset="0"/>
                <a:hlinkClick r:id="rId3"/>
              </a:rPr>
              <a:t>https://www.linkedin.com/in/mary-vandenack-508020a/</a:t>
            </a:r>
            <a:endParaRPr lang="en-US" sz="2800" dirty="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Symbol" panose="05050102010706020507" pitchFamily="18" charset="2"/>
              <a:buChar char=""/>
            </a:pPr>
            <a:r>
              <a:rPr lang="en-US" sz="2800" dirty="0">
                <a:latin typeface="Arial" panose="020B0604020202020204" pitchFamily="34" charset="0"/>
                <a:ea typeface="Calibri" panose="020F0502020204030204" pitchFamily="34" charset="0"/>
                <a:cs typeface="Times New Roman" panose="02020603050405020304" pitchFamily="18" charset="0"/>
              </a:rPr>
              <a:t>Twitter: </a:t>
            </a:r>
            <a:r>
              <a:rPr lang="en-US" sz="2800" dirty="0" err="1">
                <a:latin typeface="Arial" panose="020B0604020202020204" pitchFamily="34" charset="0"/>
                <a:ea typeface="Calibri" panose="020F0502020204030204" pitchFamily="34" charset="0"/>
                <a:cs typeface="Times New Roman" panose="02020603050405020304" pitchFamily="18" charset="0"/>
              </a:rPr>
              <a:t>mvandenack</a:t>
            </a:r>
            <a:endParaRPr lang="en-US" sz="2800" dirty="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Symbol" panose="05050102010706020507" pitchFamily="18" charset="2"/>
              <a:buChar char=""/>
            </a:pPr>
            <a:r>
              <a:rPr lang="en-US" sz="2800" dirty="0">
                <a:latin typeface="Arial" panose="020B0604020202020204" pitchFamily="34" charset="0"/>
                <a:ea typeface="Calibri" panose="020F0502020204030204" pitchFamily="34" charset="0"/>
                <a:cs typeface="Times New Roman" panose="02020603050405020304" pitchFamily="18" charset="0"/>
              </a:rPr>
              <a:t>Instagram: </a:t>
            </a:r>
            <a:r>
              <a:rPr lang="en-US" sz="2800" dirty="0" err="1">
                <a:latin typeface="Arial" panose="020B0604020202020204" pitchFamily="34" charset="0"/>
                <a:ea typeface="Calibri" panose="020F0502020204030204" pitchFamily="34" charset="0"/>
                <a:cs typeface="Times New Roman" panose="02020603050405020304" pitchFamily="18" charset="0"/>
              </a:rPr>
              <a:t>mvandenack</a:t>
            </a:r>
            <a:endParaRPr lang="en-US" sz="2800" dirty="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Symbol" panose="05050102010706020507" pitchFamily="18" charset="2"/>
              <a:buChar char=""/>
            </a:pPr>
            <a:endParaRPr lang="en-US" sz="2800" dirty="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Symbol" panose="05050102010706020507" pitchFamily="18" charset="2"/>
              <a:buChar char=""/>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a:spLocks noGrp="1" noRot="1" noMove="1" noResize="1" noEditPoints="1" noAdjustHandles="1" noChangeArrowheads="1" noChangeShapeType="1"/>
          </p:cNvSpPr>
          <p:nvPr/>
        </p:nvSpPr>
        <p:spPr>
          <a:xfrm>
            <a:off x="-22860" y="5865222"/>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Vandenack Weaver LLC</a:t>
            </a:r>
          </a:p>
          <a:p>
            <a:r>
              <a:rPr lang="en-US" dirty="0"/>
              <a:t>402.504.1300</a:t>
            </a:r>
          </a:p>
          <a:p>
            <a:r>
              <a:rPr lang="en-US" dirty="0"/>
              <a:t>VWTlawyers.com</a:t>
            </a:r>
          </a:p>
        </p:txBody>
      </p:sp>
      <p:pic>
        <p:nvPicPr>
          <p:cNvPr id="9" name="Picture 8">
            <a:extLst>
              <a:ext uri="{FF2B5EF4-FFF2-40B4-BE49-F238E27FC236}">
                <a16:creationId xmlns:a16="http://schemas.microsoft.com/office/drawing/2014/main" id="{8AB3DCCF-AC44-0133-6ACA-23599973B882}"/>
              </a:ext>
            </a:extLst>
          </p:cNvPr>
          <p:cNvPicPr>
            <a:picLocks noChangeAspect="1"/>
          </p:cNvPicPr>
          <p:nvPr/>
        </p:nvPicPr>
        <p:blipFill>
          <a:blip r:embed="rId4"/>
          <a:stretch>
            <a:fillRect/>
          </a:stretch>
        </p:blipFill>
        <p:spPr>
          <a:xfrm>
            <a:off x="1866900" y="4400552"/>
            <a:ext cx="5918200" cy="1304922"/>
          </a:xfrm>
          <a:prstGeom prst="rect">
            <a:avLst/>
          </a:prstGeom>
        </p:spPr>
      </p:pic>
    </p:spTree>
    <p:extLst>
      <p:ext uri="{BB962C8B-B14F-4D97-AF65-F5344CB8AC3E}">
        <p14:creationId xmlns:p14="http://schemas.microsoft.com/office/powerpoint/2010/main" val="4294904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1994</TotalTime>
  <Words>11033</Words>
  <Application>Microsoft Office PowerPoint</Application>
  <PresentationFormat>Widescreen</PresentationFormat>
  <Paragraphs>709</Paragraphs>
  <Slides>95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95</vt:i4>
      </vt:variant>
    </vt:vector>
  </HeadingPairs>
  <TitlesOfParts>
    <vt:vector size="105" baseType="lpstr">
      <vt:lpstr>Arial</vt:lpstr>
      <vt:lpstr>Calibri</vt:lpstr>
      <vt:lpstr>Calibri Light</vt:lpstr>
      <vt:lpstr>Cambria</vt:lpstr>
      <vt:lpstr>Courier New</vt:lpstr>
      <vt:lpstr>Roboto</vt:lpstr>
      <vt:lpstr>Symbol</vt:lpstr>
      <vt:lpstr>Times New Roman</vt:lpstr>
      <vt:lpstr>Wingdings</vt:lpstr>
      <vt:lpstr>Office Theme</vt:lpstr>
      <vt:lpstr>RECENT DEVELOPMENTS IN ESTATE PLANNING AND BUSINESS SUCCESSION PLANNING: STRUCTURE MATTERS  By Mary E. Vandenack </vt:lpstr>
      <vt:lpstr>PRESENTER: MARY E. VANDENACK</vt:lpstr>
      <vt:lpstr>ACKNOWLEDGING</vt:lpstr>
      <vt:lpstr>Objectives</vt:lpstr>
      <vt:lpstr>2024 Numbers</vt:lpstr>
      <vt:lpstr>2024 Numbers</vt:lpstr>
      <vt:lpstr>Jones v. Jones </vt:lpstr>
      <vt:lpstr>Jones v. Jones, No. 21-P-655, September 6, 2023, Appeals Court Massachusetts</vt:lpstr>
      <vt:lpstr>Jones v. Jones (cont.)</vt:lpstr>
      <vt:lpstr>Jones v. Jones Trial Court</vt:lpstr>
      <vt:lpstr>Jones v. Jones Appeal</vt:lpstr>
      <vt:lpstr>No Basis Adjustments Grantor Trust Upon Death</vt:lpstr>
      <vt:lpstr>Revenue Ruling 2023-2</vt:lpstr>
      <vt:lpstr>But Consider the Qualified Opportunity Fund in an IDGT</vt:lpstr>
      <vt:lpstr>Other Strategies</vt:lpstr>
      <vt:lpstr>CPE PARTICIPATION CODE 1</vt:lpstr>
      <vt:lpstr>Charitable Remainder Trusts</vt:lpstr>
      <vt:lpstr>CCM 202233014 – No Charitable or Marital Deduction</vt:lpstr>
      <vt:lpstr>Furrer v. Commissioner, T.C. Memo. 2022-100. </vt:lpstr>
      <vt:lpstr>Connelly v. United States</vt:lpstr>
      <vt:lpstr>Connelly v. United States - Facts</vt:lpstr>
      <vt:lpstr>Connelly v. United States – Facts (cont. )</vt:lpstr>
      <vt:lpstr>IRS Conclusion</vt:lpstr>
      <vt:lpstr>EIGHTH CIRCUIT DECISION</vt:lpstr>
      <vt:lpstr>Fair Market Value of Shares –  willing buyer/willing seller</vt:lpstr>
      <vt:lpstr>Non-operating Assets  are to be Considered</vt:lpstr>
      <vt:lpstr>Life Insurance Proceeds augment Michael’s Estate</vt:lpstr>
      <vt:lpstr>Value of Shares</vt:lpstr>
      <vt:lpstr>Blount v. Commissioner</vt:lpstr>
      <vt:lpstr>Facts of the Blount Case</vt:lpstr>
      <vt:lpstr>Blount (continued)</vt:lpstr>
      <vt:lpstr>Estate Tax Value and IRS Challenge</vt:lpstr>
      <vt:lpstr>Eleventh Circuit Analysis</vt:lpstr>
      <vt:lpstr>Eleventh Circuit Analysis (cont.) </vt:lpstr>
      <vt:lpstr>Blount – Insurance is Not Included</vt:lpstr>
      <vt:lpstr>WHAT TO DO POST CONNELLY</vt:lpstr>
      <vt:lpstr>Connelly is Right</vt:lpstr>
      <vt:lpstr>How is a Cross Purchase Different</vt:lpstr>
      <vt:lpstr>Which is Better? Redemption v Cross Purchase</vt:lpstr>
      <vt:lpstr>Example</vt:lpstr>
      <vt:lpstr>Another Example</vt:lpstr>
      <vt:lpstr>Options</vt:lpstr>
      <vt:lpstr>Participation Code 2</vt:lpstr>
      <vt:lpstr>OTHER VALUATION CASES/RULINGs</vt:lpstr>
      <vt:lpstr>Estate of Cecil v. Commissioner, T.C.M. 2023-24 - Tax Affecting</vt:lpstr>
      <vt:lpstr>Cecil (cont.)</vt:lpstr>
      <vt:lpstr>CCA 202152018 Release Date: 12/30/2021</vt:lpstr>
      <vt:lpstr>What Does CCA 202152018 tell us? </vt:lpstr>
      <vt:lpstr>Baty v. Commissioner (U.S. Tax Court Docket No. 12216-21)  </vt:lpstr>
      <vt:lpstr>Baty v. Commissioner (cont)</vt:lpstr>
      <vt:lpstr>Baty v. Commissioner (cont)</vt:lpstr>
      <vt:lpstr>Dematteo v. Comm’r, Tax Ct. Dkt. No. 3634-21 (July 21, 2022)</vt:lpstr>
      <vt:lpstr> STRATEGIES IN HIGH INTEREST RATE ENVIRONMENT</vt:lpstr>
      <vt:lpstr>GRATS</vt:lpstr>
      <vt:lpstr>QPRTS</vt:lpstr>
      <vt:lpstr>Remainder Purchase Marital Trust</vt:lpstr>
      <vt:lpstr>Charitable Remainder Trust</vt:lpstr>
      <vt:lpstr>Why CRTs work better with higher rates</vt:lpstr>
      <vt:lpstr>CPE Participation Code 3</vt:lpstr>
      <vt:lpstr> WHO SHOULD USE THEIR ENTIRE EXEMPTION? </vt:lpstr>
      <vt:lpstr>Use Only Client Excess Capital </vt:lpstr>
      <vt:lpstr>Use Only Client Excess Capital </vt:lpstr>
      <vt:lpstr>RESIDENCY</vt:lpstr>
      <vt:lpstr>Acklie v. Nebraska Department of Revenue, 982 N.W.2d 228 (Ne. 2022) </vt:lpstr>
      <vt:lpstr>ADEQUATE DISCLOSURE</vt:lpstr>
      <vt:lpstr>Schlapfer v. Commissioner, T. C. Memo. 2023-65</vt:lpstr>
      <vt:lpstr>SECURE ACT 2.0</vt:lpstr>
      <vt:lpstr>QUALIFIED CHARITABLE DISTRIBUTIONS</vt:lpstr>
      <vt:lpstr>QUALIFIED CHARITABLE DISTRIBUTIONS (cont.)</vt:lpstr>
      <vt:lpstr>Required Minimum Distributions</vt:lpstr>
      <vt:lpstr>Should All RMDs be Deferred? </vt:lpstr>
      <vt:lpstr>Should You Use a NIMCRUT for your IRA? </vt:lpstr>
      <vt:lpstr>Steps in IRA/NIMCRUT plan</vt:lpstr>
      <vt:lpstr>Steps in IRA/NIMCRUT plan</vt:lpstr>
      <vt:lpstr>Steps in IRA/NIMCRUT plan</vt:lpstr>
      <vt:lpstr>Steps in IRA/NIMCRUT plan</vt:lpstr>
      <vt:lpstr>Who Should Consider an IRA/NIMCRUT? </vt:lpstr>
      <vt:lpstr>Plan Has Risks</vt:lpstr>
      <vt:lpstr>Decanting</vt:lpstr>
      <vt:lpstr>Decanting</vt:lpstr>
      <vt:lpstr>The Importance of Observing Formalities</vt:lpstr>
      <vt:lpstr>Smaldino v. Comr., T.C. Memo. 2021-127 (November 10, 2021)</vt:lpstr>
      <vt:lpstr>Smaldino (cont.)</vt:lpstr>
      <vt:lpstr>Levine Est. v. Comr., 158 T.C. No. 2  (February 28, 2022)</vt:lpstr>
      <vt:lpstr>Levine Est. v. Comr., (cont.)</vt:lpstr>
      <vt:lpstr>Levine (cont.)</vt:lpstr>
      <vt:lpstr>Sorensen v. Commissioner, Tax Ct. Dkt. Nos. 24797-18, 24798-18, 20284-19, 20285-19  (decision entered Aug. 22, 2022)</vt:lpstr>
      <vt:lpstr>Sorensen v. Commissioner (cont.)</vt:lpstr>
      <vt:lpstr>Follow Formalities</vt:lpstr>
      <vt:lpstr>Corporate Transparency Act</vt:lpstr>
      <vt:lpstr>Corporate Transparency Due Dates for Reporting</vt:lpstr>
      <vt:lpstr>Reporting Company</vt:lpstr>
      <vt:lpstr>Beneficial Owners</vt:lpstr>
      <vt:lpstr>Beneficial Owners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Lizzie West</dc:creator>
  <cp:lastModifiedBy>Mary Vandenack</cp:lastModifiedBy>
  <cp:revision>49</cp:revision>
  <dcterms:created xsi:type="dcterms:W3CDTF">2021-01-07T22:55:47Z</dcterms:created>
  <dcterms:modified xsi:type="dcterms:W3CDTF">2023-10-16T18:32:55Z</dcterms:modified>
</cp:coreProperties>
</file>