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526" r:id="rId3"/>
    <p:sldId id="530" r:id="rId4"/>
    <p:sldId id="531" r:id="rId5"/>
    <p:sldId id="532" r:id="rId6"/>
    <p:sldId id="533" r:id="rId7"/>
    <p:sldId id="534" r:id="rId8"/>
    <p:sldId id="535" r:id="rId9"/>
    <p:sldId id="536" r:id="rId10"/>
    <p:sldId id="537" r:id="rId11"/>
    <p:sldId id="538" r:id="rId12"/>
    <p:sldId id="539" r:id="rId13"/>
    <p:sldId id="540" r:id="rId14"/>
    <p:sldId id="541" r:id="rId15"/>
    <p:sldId id="542" r:id="rId16"/>
    <p:sldId id="543" r:id="rId17"/>
    <p:sldId id="544" r:id="rId18"/>
    <p:sldId id="545" r:id="rId19"/>
    <p:sldId id="546" r:id="rId20"/>
    <p:sldId id="547" r:id="rId21"/>
    <p:sldId id="548" r:id="rId22"/>
    <p:sldId id="549" r:id="rId23"/>
    <p:sldId id="550" r:id="rId24"/>
    <p:sldId id="551" r:id="rId25"/>
    <p:sldId id="583" r:id="rId26"/>
    <p:sldId id="584" r:id="rId27"/>
    <p:sldId id="577" r:id="rId28"/>
    <p:sldId id="585" r:id="rId29"/>
    <p:sldId id="586" r:id="rId30"/>
    <p:sldId id="592" r:id="rId31"/>
    <p:sldId id="554" r:id="rId32"/>
    <p:sldId id="555" r:id="rId33"/>
    <p:sldId id="556" r:id="rId34"/>
    <p:sldId id="568" r:id="rId35"/>
    <p:sldId id="557" r:id="rId36"/>
    <p:sldId id="587" r:id="rId37"/>
    <p:sldId id="570" r:id="rId38"/>
    <p:sldId id="559" r:id="rId39"/>
    <p:sldId id="560" r:id="rId40"/>
    <p:sldId id="571" r:id="rId41"/>
    <p:sldId id="572" r:id="rId42"/>
    <p:sldId id="573" r:id="rId43"/>
    <p:sldId id="593" r:id="rId44"/>
    <p:sldId id="561" r:id="rId45"/>
    <p:sldId id="562" r:id="rId46"/>
    <p:sldId id="595" r:id="rId47"/>
    <p:sldId id="594" r:id="rId48"/>
    <p:sldId id="563" r:id="rId49"/>
    <p:sldId id="564" r:id="rId50"/>
    <p:sldId id="574" r:id="rId51"/>
    <p:sldId id="575" r:id="rId52"/>
    <p:sldId id="566"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D5F82DF-7EF0-4B80-AF6B-3A97A8CDE9F9}">
          <p14:sldIdLst>
            <p14:sldId id="267"/>
          </p14:sldIdLst>
        </p14:section>
        <p14:section name="Untitled Section" id="{2200BDC4-B35B-4B58-8734-5E23D94EF04A}">
          <p14:sldIdLst>
            <p14:sldId id="526"/>
            <p14:sldId id="530"/>
            <p14:sldId id="531"/>
            <p14:sldId id="532"/>
            <p14:sldId id="533"/>
            <p14:sldId id="534"/>
            <p14:sldId id="535"/>
            <p14:sldId id="536"/>
            <p14:sldId id="537"/>
            <p14:sldId id="538"/>
            <p14:sldId id="539"/>
            <p14:sldId id="540"/>
            <p14:sldId id="541"/>
            <p14:sldId id="542"/>
            <p14:sldId id="543"/>
            <p14:sldId id="544"/>
            <p14:sldId id="545"/>
            <p14:sldId id="546"/>
            <p14:sldId id="547"/>
            <p14:sldId id="548"/>
            <p14:sldId id="549"/>
            <p14:sldId id="550"/>
            <p14:sldId id="551"/>
            <p14:sldId id="583"/>
            <p14:sldId id="584"/>
            <p14:sldId id="577"/>
            <p14:sldId id="585"/>
            <p14:sldId id="586"/>
            <p14:sldId id="592"/>
            <p14:sldId id="554"/>
            <p14:sldId id="555"/>
            <p14:sldId id="556"/>
            <p14:sldId id="568"/>
            <p14:sldId id="557"/>
            <p14:sldId id="587"/>
            <p14:sldId id="570"/>
            <p14:sldId id="559"/>
            <p14:sldId id="560"/>
            <p14:sldId id="571"/>
            <p14:sldId id="572"/>
            <p14:sldId id="573"/>
            <p14:sldId id="593"/>
            <p14:sldId id="561"/>
            <p14:sldId id="562"/>
            <p14:sldId id="595"/>
            <p14:sldId id="594"/>
            <p14:sldId id="563"/>
            <p14:sldId id="564"/>
            <p14:sldId id="574"/>
            <p14:sldId id="575"/>
            <p14:sldId id="5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0" autoAdjust="0"/>
    <p:restoredTop sz="94306" autoAdjust="0"/>
  </p:normalViewPr>
  <p:slideViewPr>
    <p:cSldViewPr snapToGrid="0">
      <p:cViewPr varScale="1">
        <p:scale>
          <a:sx n="65" d="100"/>
          <a:sy n="65" d="100"/>
        </p:scale>
        <p:origin x="538" y="281"/>
      </p:cViewPr>
      <p:guideLst/>
    </p:cSldViewPr>
  </p:slideViewPr>
  <p:outlineViewPr>
    <p:cViewPr>
      <p:scale>
        <a:sx n="33" d="100"/>
        <a:sy n="33" d="100"/>
      </p:scale>
      <p:origin x="0" y="-28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C8FF-BC79-41E2-AF70-9458309581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4005A7-6314-471C-A98F-505912E08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ABE0D5-CD5E-4ABC-9005-61FAFAD4D86D}"/>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3FD9BCD5-7B6A-4F68-BE3D-C05862CB52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0A00A-D07A-40EF-A3B7-16C6716BC037}"/>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90683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EF7AF-D889-4583-B3F2-BE476CCCAF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7FDC61-8C1F-49F0-B3D3-C966F1306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05E451-A006-423C-AD06-A8EE53BCF69C}"/>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A70DE2A4-FE88-4B3C-8ABD-D3151F233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41BDA-435C-4B6F-BCBE-91285BD651A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06722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5C157A-9BF8-4F88-8D95-CF1F622531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27B6DE-F5BF-44CD-BB23-7BAF8D0309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66F2A-6B84-4D87-A85B-1B5F0E106FB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2C090968-7717-410C-BB0F-FF7FA99D1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DB6EF-B560-4B8C-AFEA-7201273C958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98526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CCFF-B062-4CD5-9846-E5FB0010F5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5ABE44-BC70-4D4A-ACA0-D49A5E2810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6B53B4-08E2-489A-9805-D30D2A495A10}"/>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92E99A75-60E5-4008-91D6-F445883AF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1E98C1-382E-4CA5-A72B-120C35913A30}"/>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08073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DF1F-CC2F-4113-8316-4B331F4BB1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1AD8DD-2D4A-4559-A459-92EF9D576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CD27C9-29E6-47F6-8DC1-AC53484E4AC3}"/>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93D1456C-97B3-4953-9F30-6FDCA2F68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1FB72-34E0-41B0-91C3-DD55FAC5D5DE}"/>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83971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04AB-AE36-4ACA-89D2-BA65429EFC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BE30C7-FCDD-444D-B879-098C9E56F5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00FBB0-0E45-4B05-9FF6-FFE97FD415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448331-02C5-4A74-8CEE-64870DE56AC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E8C159D2-F4FA-48E4-BD6E-684520034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B7982-E1AF-4E68-BEDE-1CF5E260130E}"/>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09233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3CDD9-B757-417E-B5F8-36F27D84FA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1B89D-3BA9-4C32-AA75-217AEE55AB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C2E599-B607-4A44-AE3D-76B2B924CA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AFCDD6-4941-4591-B7DE-716814E0D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50A2E0-7526-4F30-85D8-1DE1555C3C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F3A137-6BD5-4FBD-B27E-31903F0B265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8" name="Footer Placeholder 7">
            <a:extLst>
              <a:ext uri="{FF2B5EF4-FFF2-40B4-BE49-F238E27FC236}">
                <a16:creationId xmlns:a16="http://schemas.microsoft.com/office/drawing/2014/main" id="{AB4E6EA3-8BBE-4AAD-82D3-3C50E8CD72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37784F-3EBA-4181-A5FD-51E001FEE4B8}"/>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67866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FF2D1-B9C9-46CC-ABD7-A7BE245988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1B1A39-B344-4E97-A4AC-1E70F0FC671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4" name="Footer Placeholder 3">
            <a:extLst>
              <a:ext uri="{FF2B5EF4-FFF2-40B4-BE49-F238E27FC236}">
                <a16:creationId xmlns:a16="http://schemas.microsoft.com/office/drawing/2014/main" id="{8F554CA2-D5E7-4201-B3CF-B4F6307F3C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140679-5846-4455-955A-629F03766B1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36669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818787-176D-4E75-9D47-A94BC0E222F1}"/>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3" name="Footer Placeholder 2">
            <a:extLst>
              <a:ext uri="{FF2B5EF4-FFF2-40B4-BE49-F238E27FC236}">
                <a16:creationId xmlns:a16="http://schemas.microsoft.com/office/drawing/2014/main" id="{04BBAEE1-84B1-4CFC-A2B9-85E1AF04E6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D69EC7-4F08-46DF-8895-A86202DC0DF1}"/>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9797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79DB-556D-473B-B76E-2CE918417E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121EF3-D765-4278-81B9-101AF634F5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5F4159-5DC2-4B3C-BDE7-3E22495C6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6E56C-2AC2-4793-97C6-7310DFEC7E85}"/>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0D70FBCE-A81F-47B3-8F68-CF0BA288F9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1E9A6A-AC38-44C9-AAFE-781AE1C5042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460143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54BD-61DB-4856-9D6E-466DF949A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A6E27B-93D9-4574-A518-C13E74615C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18CA6B-81E8-4E2C-A19D-E6165859D9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EFA09-14E2-4399-BBBC-AD8304E68BA5}"/>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40034F56-2283-46FD-80AB-B613F04BA2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2A7A07-F9F8-4DAD-8C9D-9A34C46D069C}"/>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89025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F5AD3B-3761-4303-8064-E45834A365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9741AE-7708-4943-A9A0-A4E086D20E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CCE42-A867-4377-904E-CFC3330B2E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37C0837F-5E25-4D08-9B04-5D81F7CD89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1F742-BCC2-4C12-A60C-BB5F8F8147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2C90B-C2A1-4DE8-A747-3E030965B23A}" type="slidenum">
              <a:rPr lang="en-US" smtClean="0"/>
              <a:t>‹#›</a:t>
            </a:fld>
            <a:endParaRPr lang="en-US"/>
          </a:p>
        </p:txBody>
      </p:sp>
    </p:spTree>
    <p:extLst>
      <p:ext uri="{BB962C8B-B14F-4D97-AF65-F5344CB8AC3E}">
        <p14:creationId xmlns:p14="http://schemas.microsoft.com/office/powerpoint/2010/main" val="337350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vwattys.com/resources-vw-podcast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mailto:mvandenack@dugganbertsch.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0" indent="0" algn="ctr">
              <a:buNone/>
            </a:pPr>
            <a:r>
              <a:rPr kumimoji="0" lang="en-US" altLang="en-US" sz="4800" b="0" i="0"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rPr>
              <a:t>BUY SELL AGREEMENTS</a:t>
            </a:r>
          </a:p>
          <a:p>
            <a:pPr marL="0" indent="0" algn="ctr">
              <a:buNone/>
            </a:pPr>
            <a:r>
              <a:rPr lang="en-US" altLang="en-US" sz="4800" dirty="0">
                <a:latin typeface="Arial" panose="020B0604020202020204" pitchFamily="34" charset="0"/>
                <a:ea typeface="+mj-ea"/>
                <a:cs typeface="Arial" panose="020B0604020202020204" pitchFamily="34" charset="0"/>
              </a:rPr>
              <a:t>CONSIDERATIONS AFTER SUPREME COURT DECISION IN CONNELLY</a:t>
            </a:r>
            <a:endParaRPr kumimoji="0" lang="en-US" altLang="en-US" sz="4800" b="0" i="0" u="none" strike="noStrike" kern="1200" cap="none" spc="0" normalizeH="0" baseline="0" noProof="0" dirty="0">
              <a:ln>
                <a:noFill/>
              </a:ln>
              <a:effectLst/>
              <a:uLnTx/>
              <a:uFillTx/>
              <a:latin typeface="Arial" panose="020B0604020202020204" pitchFamily="34" charset="0"/>
              <a:ea typeface="+mj-ea"/>
              <a:cs typeface="Arial" panose="020B0604020202020204" pitchFamily="34" charset="0"/>
            </a:endParaRPr>
          </a:p>
          <a:p>
            <a:pPr marL="0" indent="0" algn="ctr">
              <a:buNone/>
            </a:pPr>
            <a:r>
              <a:rPr kumimoji="0" lang="en-US" altLang="en-US" sz="2400" b="0" i="0" u="none" strike="noStrike" kern="1200" cap="none" spc="0" normalizeH="0" baseline="0" noProof="0" dirty="0">
                <a:ln>
                  <a:noFill/>
                </a:ln>
                <a:effectLst/>
                <a:uLnTx/>
                <a:uFillTx/>
                <a:latin typeface="Calibri Light" panose="020F0302020204030204"/>
                <a:ea typeface="+mj-ea"/>
                <a:cs typeface="+mj-cs"/>
              </a:rPr>
              <a:t>By Mary E. Vandenack, JD, ACTEC®, COLPM®, NAEPC® Distinguished, CAP®</a:t>
            </a:r>
          </a:p>
          <a:p>
            <a:pPr marL="0" indent="0" algn="ctr">
              <a:buNone/>
            </a:pPr>
            <a:endParaRPr lang="en-US" sz="4800" dirty="0">
              <a:solidFill>
                <a:srgbClr val="44546A"/>
              </a:solidFill>
              <a:latin typeface="Calibri Light" panose="020F0302020204030204"/>
              <a:ea typeface="+mj-ea"/>
              <a:cs typeface="+mj-cs"/>
              <a:hlinkClick r:id="rId2"/>
            </a:endParaRPr>
          </a:p>
          <a:p>
            <a:pPr marL="0" indent="0" algn="ctr">
              <a:buNone/>
            </a:pPr>
            <a:endParaRPr lang="en-US" sz="4800" b="0" i="0" u="none" strike="noStrike" baseline="0" dirty="0">
              <a:solidFill>
                <a:srgbClr val="44546A"/>
              </a:solidFill>
              <a:latin typeface="Calibri Light" panose="020F0302020204030204"/>
              <a:ea typeface="+mj-ea"/>
              <a:cs typeface="+mj-cs"/>
              <a:hlinkClick r:id="rId2"/>
            </a:endParaRPr>
          </a:p>
          <a:p>
            <a:pPr marL="0" indent="0" algn="ctr">
              <a:buNone/>
            </a:pPr>
            <a:endParaRPr lang="en-US" sz="1800" b="0" i="0" u="none" strike="noStrike" baseline="0" dirty="0">
              <a:solidFill>
                <a:srgbClr val="0563C1"/>
              </a:solidFill>
              <a:latin typeface="Times New Roman" panose="02020603050405020304" pitchFamily="18" charset="0"/>
              <a:hlinkClick r:id="rId2"/>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4243141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Stock Purchase Agreement and </a:t>
            </a:r>
            <a:r>
              <a:rPr lang="en-US" sz="4400" dirty="0">
                <a:latin typeface="Arial" panose="020B0604020202020204" pitchFamily="34" charset="0"/>
                <a:cs typeface="Arial" panose="020B0604020202020204" pitchFamily="34" charset="0"/>
              </a:rPr>
              <a:t>§2703</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The court noted that stock purchase agreements are used by closely held companies to limit the ownership of a company to a small group of people. 26 U.S. Code §2703 provides that certain rights and restrictions are disregarded in valuing property. </a:t>
            </a:r>
          </a:p>
          <a:p>
            <a:pPr marL="0" indent="0">
              <a:lnSpc>
                <a:spcPct val="107000"/>
              </a:lnSpc>
              <a:spcBef>
                <a:spcPts val="0"/>
              </a:spcBef>
              <a:spcAft>
                <a:spcPts val="0"/>
              </a:spcAft>
              <a:buNone/>
            </a:pPr>
            <a:endParaRPr lang="en-US" sz="1600" dirty="0">
              <a:latin typeface="Arial" panose="020B0604020202020204" pitchFamily="34" charset="0"/>
              <a:cs typeface="Arial" panose="020B0604020202020204" pitchFamily="34" charset="0"/>
            </a:endParaRPr>
          </a:p>
          <a:p>
            <a:pPr marL="0">
              <a:lnSpc>
                <a:spcPct val="107000"/>
              </a:lnSpc>
              <a:spcBef>
                <a:spcPts val="0"/>
              </a:spcBef>
              <a:spcAft>
                <a:spcPts val="0"/>
              </a:spcAft>
              <a:buFont typeface="Symbol" panose="05050102010706020507" pitchFamily="18" charset="2"/>
              <a:buChar char=""/>
            </a:pPr>
            <a:r>
              <a:rPr lang="en-US" sz="1600" b="1" dirty="0">
                <a:latin typeface="Arial" panose="020B0604020202020204" pitchFamily="34" charset="0"/>
                <a:cs typeface="Arial" panose="020B0604020202020204" pitchFamily="34" charset="0"/>
              </a:rPr>
              <a:t>§2703 –</a:t>
            </a:r>
          </a:p>
          <a:p>
            <a:pPr marL="0">
              <a:lnSpc>
                <a:spcPct val="107000"/>
              </a:lnSpc>
              <a:spcBef>
                <a:spcPts val="0"/>
              </a:spcBef>
              <a:spcAft>
                <a:spcPts val="0"/>
              </a:spcAft>
              <a:buFont typeface="Symbol" panose="05050102010706020507" pitchFamily="18" charset="2"/>
              <a:buChar char=""/>
            </a:pPr>
            <a:r>
              <a:rPr lang="en-US" sz="1600" b="1" dirty="0">
                <a:latin typeface="Arial" panose="020B0604020202020204" pitchFamily="34" charset="0"/>
                <a:cs typeface="Arial" panose="020B0604020202020204" pitchFamily="34" charset="0"/>
              </a:rPr>
              <a:t>(a)</a:t>
            </a:r>
            <a:r>
              <a:rPr lang="en-US" sz="1600" dirty="0">
                <a:latin typeface="Arial" panose="020B0604020202020204" pitchFamily="34" charset="0"/>
                <a:cs typeface="Arial" panose="020B0604020202020204" pitchFamily="34" charset="0"/>
              </a:rPr>
              <a:t> – General Rule. “For purposes of this subtitle, the value of any property shall be determined without regard to—</a:t>
            </a:r>
          </a:p>
          <a:p>
            <a:pPr marL="36576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(1)any option, agreement, or other right to acquire or use the property at a price less than the fair market value of the property (without regard to such option, agreement, or right), or</a:t>
            </a:r>
          </a:p>
          <a:p>
            <a:pPr marL="36576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(2)any restriction on the right to sell or use such property.”</a:t>
            </a:r>
          </a:p>
          <a:p>
            <a:pPr marL="0">
              <a:lnSpc>
                <a:spcPct val="107000"/>
              </a:lnSpc>
              <a:spcBef>
                <a:spcPts val="0"/>
              </a:spcBef>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10</a:t>
            </a:fld>
            <a:endParaRPr lang="en-US" altLang="en-US" dirty="0"/>
          </a:p>
        </p:txBody>
      </p:sp>
      <p:sp>
        <p:nvSpPr>
          <p:cNvPr id="5" name="Rectangle 4">
            <a:extLst>
              <a:ext uri="{FF2B5EF4-FFF2-40B4-BE49-F238E27FC236}">
                <a16:creationId xmlns:a16="http://schemas.microsoft.com/office/drawing/2014/main" id="{EDD8CB16-C360-7F44-4178-FE191A50698A}"/>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7E50E80D-D5F5-BEDA-1969-6498FFBD13E5}"/>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307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F50-A228-EF1E-6304-20E355193C0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§2703(b)</a:t>
            </a:r>
          </a:p>
        </p:txBody>
      </p:sp>
      <p:sp>
        <p:nvSpPr>
          <p:cNvPr id="3" name="Content Placeholder 2">
            <a:extLst>
              <a:ext uri="{FF2B5EF4-FFF2-40B4-BE49-F238E27FC236}">
                <a16:creationId xmlns:a16="http://schemas.microsoft.com/office/drawing/2014/main" id="{5FDBBC3C-0598-3977-D74F-4756A5F725B7}"/>
              </a:ext>
            </a:extLst>
          </p:cNvPr>
          <p:cNvSpPr>
            <a:spLocks noGrp="1"/>
          </p:cNvSpPr>
          <p:nvPr>
            <p:ph idx="1"/>
          </p:nvPr>
        </p:nvSpPr>
        <p:spPr/>
        <p:txBody>
          <a:bodyPr>
            <a:normAutofit/>
          </a:bodyPr>
          <a:lstStyle/>
          <a:p>
            <a:pPr>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(b) Exceptions: </a:t>
            </a:r>
          </a:p>
          <a:p>
            <a:pPr lvl="1">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Subsection (a) shall not apply to any option, agreement, right, or restriction which meets each of the following requirements:</a:t>
            </a:r>
          </a:p>
          <a:p>
            <a:pPr lvl="2">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(1)It is a bona fide business arrangement.</a:t>
            </a:r>
          </a:p>
          <a:p>
            <a:pPr lvl="2">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(2)It is not a device to transfer such property to members of the decedent’s family for less than full and adequate consideration in money or money’s worth.</a:t>
            </a:r>
          </a:p>
          <a:p>
            <a:pPr lvl="2">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(3)Its terms are comparable to similar arrangements entered into by persons in an arms’ length transaction.</a:t>
            </a:r>
          </a:p>
        </p:txBody>
      </p:sp>
      <p:sp>
        <p:nvSpPr>
          <p:cNvPr id="4" name="Slide Number Placeholder 3">
            <a:extLst>
              <a:ext uri="{FF2B5EF4-FFF2-40B4-BE49-F238E27FC236}">
                <a16:creationId xmlns:a16="http://schemas.microsoft.com/office/drawing/2014/main" id="{09DFC524-6DC0-64CC-A9B3-7FC812B91BEF}"/>
              </a:ext>
            </a:extLst>
          </p:cNvPr>
          <p:cNvSpPr>
            <a:spLocks noGrp="1"/>
          </p:cNvSpPr>
          <p:nvPr>
            <p:ph type="sldNum" sz="quarter" idx="12"/>
          </p:nvPr>
        </p:nvSpPr>
        <p:spPr/>
        <p:txBody>
          <a:bodyPr/>
          <a:lstStyle/>
          <a:p>
            <a:pPr>
              <a:defRPr/>
            </a:pPr>
            <a:fld id="{5BDBC964-145E-46F2-873C-964447E6BE34}" type="slidenum">
              <a:rPr lang="en-US" altLang="en-US" smtClean="0"/>
              <a:pPr>
                <a:defRPr/>
              </a:pPr>
              <a:t>11</a:t>
            </a:fld>
            <a:endParaRPr lang="en-US" altLang="en-US" dirty="0"/>
          </a:p>
        </p:txBody>
      </p:sp>
      <p:sp>
        <p:nvSpPr>
          <p:cNvPr id="5" name="Rectangle 4">
            <a:extLst>
              <a:ext uri="{FF2B5EF4-FFF2-40B4-BE49-F238E27FC236}">
                <a16:creationId xmlns:a16="http://schemas.microsoft.com/office/drawing/2014/main" id="{2A97B63C-4908-B85A-CD79-8FA99B9820DE}"/>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C009D162-3E69-3942-02F9-7BA6D4C1613C}"/>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755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Fixed or Determinable Price</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lstStyle/>
          <a:p>
            <a:pPr>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The Eighth Circuit took the position that the agreement did not provide a fixed or determinable price to be used in valuing Michael's shares. </a:t>
            </a:r>
          </a:p>
          <a:p>
            <a:pPr>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The Eighth Circuit referred to </a:t>
            </a:r>
            <a:r>
              <a:rPr lang="pt-BR" sz="1600" dirty="0">
                <a:latin typeface="Arial" panose="020B0604020202020204" pitchFamily="34" charset="0"/>
                <a:cs typeface="Arial" panose="020B0604020202020204" pitchFamily="34" charset="0"/>
              </a:rPr>
              <a:t>26 C.F.R. § 20.2031-2(h) </a:t>
            </a:r>
            <a:r>
              <a:rPr lang="en-US" sz="1600" dirty="0">
                <a:latin typeface="Arial" panose="020B0604020202020204" pitchFamily="34" charset="0"/>
                <a:cs typeface="Arial" panose="020B0604020202020204" pitchFamily="34" charset="0"/>
              </a:rPr>
              <a:t>in taking the position that an agreement must contain a fixed and determinable price for the agreement to be considered for valuation purposes.</a:t>
            </a:r>
          </a:p>
          <a:p>
            <a:pPr>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The Court did not specify what would be considered a fixed and determinable price concluding that no such determination was required because the brothers and the company ignored the agreement’s pricing mechanisms.</a:t>
            </a:r>
          </a:p>
          <a:p>
            <a:pPr>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The Court stated that the two approaches in the agreement were simply mechanisms to agree on a price and that while the appraisal method might be objective, the agreement did not prescribe any formula or measure for determining the price the appraisers will reach.</a:t>
            </a:r>
          </a:p>
          <a:p>
            <a:pPr>
              <a:lnSpc>
                <a:spcPct val="107000"/>
              </a:lnSpc>
              <a:spcBef>
                <a:spcPts val="0"/>
              </a:spcBef>
              <a:spcAft>
                <a:spcPts val="0"/>
              </a:spcAft>
              <a:buFont typeface="Symbol" panose="05050102010706020507" pitchFamily="18" charset="2"/>
              <a:buChar char=""/>
            </a:pPr>
            <a:endParaRPr lang="en-US" sz="1800" dirty="0">
              <a:solidFill>
                <a:schemeClr val="tx2"/>
              </a:solidFill>
              <a:cs typeface="Times New Roman" panose="02020603050405020304" pitchFamily="18" charset="0"/>
            </a:endParaRP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dirty="0"/>
          </a:p>
        </p:txBody>
      </p:sp>
      <p:sp>
        <p:nvSpPr>
          <p:cNvPr id="5" name="Rectangle 4">
            <a:extLst>
              <a:ext uri="{FF2B5EF4-FFF2-40B4-BE49-F238E27FC236}">
                <a16:creationId xmlns:a16="http://schemas.microsoft.com/office/drawing/2014/main" id="{CF691AF9-D224-B083-910A-E8355E4DB50E}"/>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6201A9D9-2EA7-2A94-E755-BCC85EE04C68}"/>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0847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chor="ctr"/>
          <a:lstStyle/>
          <a:p>
            <a:pPr eaLnBrk="1" hangingPunct="1"/>
            <a:r>
              <a:rPr lang="en-US" altLang="en-US" sz="4400" dirty="0">
                <a:latin typeface="Arial" panose="020B0604020202020204" pitchFamily="34" charset="0"/>
                <a:cs typeface="Arial" panose="020B0604020202020204" pitchFamily="34" charset="0"/>
              </a:rPr>
              <a:t>Fair Market Value of Shares</a:t>
            </a:r>
            <a:endParaRPr lang="en-US" altLang="en-US" sz="54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The Eighth Circuit View in </a:t>
            </a:r>
            <a:r>
              <a:rPr lang="en-US" altLang="en-US" sz="3200" b="1" i="1" dirty="0">
                <a:latin typeface="Arial" panose="020B0604020202020204" pitchFamily="34" charset="0"/>
                <a:cs typeface="Arial" panose="020B0604020202020204" pitchFamily="34" charset="0"/>
              </a:rPr>
              <a:t>Connelly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524A15EB-71C4-5C60-189D-B218992B8592}"/>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208012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Willing Seller Willing Buyer</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The value of property in the gross estate is “the price at which the property would change hands between a willing buyer and a willing seller, neither being under any compulsion to buy or to sell and both having reasonable knowledge of relevant facts.”  26 C.F.R. § 20.2031-1(b). </a:t>
            </a:r>
          </a:p>
          <a:p>
            <a:pPr marL="0" indent="0">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For closely held corporations, the share value “shall be determined by  taking  into  consideration,  in  addition  to  all  other  factors,  the  value  of stock or securities of corporations engaged in the same or a similar line of business which are listed on an exchange.”  26 U.S.C. § 2031(b).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14</a:t>
            </a:fld>
            <a:endParaRPr lang="en-US" altLang="en-US" dirty="0"/>
          </a:p>
        </p:txBody>
      </p:sp>
      <p:sp>
        <p:nvSpPr>
          <p:cNvPr id="5" name="Rectangle 4">
            <a:extLst>
              <a:ext uri="{FF2B5EF4-FFF2-40B4-BE49-F238E27FC236}">
                <a16:creationId xmlns:a16="http://schemas.microsoft.com/office/drawing/2014/main" id="{4B3610CA-1F84-0F75-0561-082550FDBAD3}"/>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137D0ECB-91F6-BE59-09CF-0161F6F4E342}"/>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7731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normAutofit/>
          </a:bodyPr>
          <a:lstStyle/>
          <a:p>
            <a:pPr algn="ctr"/>
            <a:r>
              <a:rPr lang="en-US" sz="4200" dirty="0">
                <a:latin typeface="Arial" panose="020B0604020202020204" pitchFamily="34" charset="0"/>
                <a:cs typeface="Arial" panose="020B0604020202020204" pitchFamily="34" charset="0"/>
              </a:rPr>
              <a:t>Non-operating Assets are to be Considered</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da-DK" sz="2000" dirty="0">
                <a:latin typeface="Arial" panose="020B0604020202020204" pitchFamily="34" charset="0"/>
                <a:cs typeface="Arial" panose="020B0604020202020204" pitchFamily="34" charset="0"/>
              </a:rPr>
              <a:t>26 C.F.R. §20.2031-2(f)(2) – ”</a:t>
            </a:r>
            <a:r>
              <a:rPr lang="en-US" sz="2000" dirty="0">
                <a:latin typeface="Arial" panose="020B0604020202020204" pitchFamily="34" charset="0"/>
                <a:cs typeface="Arial" panose="020B0604020202020204" pitchFamily="34" charset="0"/>
              </a:rPr>
              <a:t>consideration shall also be given to nonoperating assets, including proceeds of life insurance policies payable to or for the benefit of the company, to the extent such nonoperating assets have not been taken into account in the determination of net worth, prospective earning power and dividend-earning capacity.” </a:t>
            </a:r>
          </a:p>
          <a:p>
            <a:r>
              <a:rPr lang="en-US" sz="2000" dirty="0">
                <a:latin typeface="Arial" panose="020B0604020202020204" pitchFamily="34" charset="0"/>
                <a:cs typeface="Arial" panose="020B0604020202020204" pitchFamily="34" charset="0"/>
              </a:rPr>
              <a:t>IRC </a:t>
            </a:r>
            <a:r>
              <a:rPr lang="da-DK" sz="2000" dirty="0">
                <a:latin typeface="Arial" panose="020B0604020202020204" pitchFamily="34" charset="0"/>
                <a:cs typeface="Arial" panose="020B0604020202020204" pitchFamily="34" charset="0"/>
              </a:rPr>
              <a:t>§2042 – </a:t>
            </a:r>
            <a:r>
              <a:rPr lang="en-US" sz="2000" dirty="0">
                <a:latin typeface="Arial" panose="020B0604020202020204" pitchFamily="34" charset="0"/>
                <a:cs typeface="Arial" panose="020B0604020202020204" pitchFamily="34" charset="0"/>
              </a:rPr>
              <a:t>The value of a decedent’s gross estate includes life insurance paid to the estate as well as proceeds received by beneficiaries under insurance policies to the extent that decedent had any incidents of ownership.</a:t>
            </a:r>
          </a:p>
          <a:p>
            <a:r>
              <a:rPr lang="en-US" sz="2000" dirty="0">
                <a:latin typeface="Arial" panose="020B0604020202020204" pitchFamily="34" charset="0"/>
                <a:cs typeface="Arial" panose="020B0604020202020204" pitchFamily="34" charset="0"/>
              </a:rPr>
              <a:t>20.2042-1(c)(6) clarifies that a decedent does not  possess  the  “incidents  of  ownership”  described  in  § 2042  merely  by  virtue  of  being  a  controlling  shareholder  in  a  corporation  that  owns  and  benefits  from  the policy. As a result, the proceeds paid it to the company were not included in Michael's estate.</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15</a:t>
            </a:fld>
            <a:endParaRPr lang="en-US" altLang="en-US" dirty="0"/>
          </a:p>
        </p:txBody>
      </p:sp>
      <p:sp>
        <p:nvSpPr>
          <p:cNvPr id="5" name="Rectangle 4">
            <a:extLst>
              <a:ext uri="{FF2B5EF4-FFF2-40B4-BE49-F238E27FC236}">
                <a16:creationId xmlns:a16="http://schemas.microsoft.com/office/drawing/2014/main" id="{F4411FF8-8837-A11D-EE8E-4BEEDB9FE5DD}"/>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CA35A619-B565-81BC-3FF4-3FC99A07A441}"/>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004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Life Insurance Proceeds Augment Michael’s Estate</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The Court stated that the life insurance proceeds indirectly augmented Michael’s gross estate by virtue of a proper valuation of the company.</a:t>
            </a:r>
          </a:p>
          <a:p>
            <a:r>
              <a:rPr lang="en-US" sz="2000" dirty="0">
                <a:latin typeface="Arial" panose="020B0604020202020204" pitchFamily="34" charset="0"/>
                <a:cs typeface="Arial" panose="020B0604020202020204" pitchFamily="34" charset="0"/>
              </a:rPr>
              <a:t>The court rejected the argument that the life insurance proceeds are directly offset by a redemption liability. A distinction was made between a liability and an agreement to redeem shares. </a:t>
            </a:r>
          </a:p>
          <a:p>
            <a:r>
              <a:rPr lang="en-US" sz="2000" dirty="0">
                <a:latin typeface="Arial" panose="020B0604020202020204" pitchFamily="34" charset="0"/>
                <a:cs typeface="Arial" panose="020B0604020202020204" pitchFamily="34" charset="0"/>
              </a:rPr>
              <a:t> The court concluded that a willing buyer would pay up to $6.86 million for the company having considered the life insurance proceeds and the ability to extinguish or redeem this shares pursuant to the redemption agreement.</a:t>
            </a:r>
          </a:p>
          <a:p>
            <a:r>
              <a:rPr lang="en-US" sz="2000" dirty="0">
                <a:latin typeface="Arial" panose="020B0604020202020204" pitchFamily="34" charset="0"/>
                <a:cs typeface="Arial" panose="020B0604020202020204" pitchFamily="34" charset="0"/>
              </a:rPr>
              <a:t>The court also stated that a willing seller would not accept only $3.86 million for the company when the company was about to receive $3 million in life insurance proceeds.</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16</a:t>
            </a:fld>
            <a:endParaRPr lang="en-US" altLang="en-US" dirty="0"/>
          </a:p>
        </p:txBody>
      </p:sp>
      <p:sp>
        <p:nvSpPr>
          <p:cNvPr id="5" name="Rectangle 4">
            <a:extLst>
              <a:ext uri="{FF2B5EF4-FFF2-40B4-BE49-F238E27FC236}">
                <a16:creationId xmlns:a16="http://schemas.microsoft.com/office/drawing/2014/main" id="{82A6B78C-BB8A-00F7-EEFE-E70C6500CF2E}"/>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CAD5BE62-9868-9C39-315C-3136E1A1C3E9}"/>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966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Value of Shares</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lstStyle/>
          <a:p>
            <a:r>
              <a:rPr lang="en-US" sz="1800" dirty="0">
                <a:latin typeface="Arial" panose="020B0604020202020204" pitchFamily="34" charset="0"/>
                <a:cs typeface="Arial" panose="020B0604020202020204" pitchFamily="34" charset="0"/>
              </a:rPr>
              <a:t>The Court evaluated the value of each share and noted that, exclusive  of  the  life  insurance  proceeds, then,  upon Michael’s   death,   each share   was   worth   $7,720   before   redemption.</a:t>
            </a:r>
          </a:p>
          <a:p>
            <a:r>
              <a:rPr lang="en-US" sz="1800" dirty="0">
                <a:latin typeface="Arial" panose="020B0604020202020204" pitchFamily="34" charset="0"/>
                <a:cs typeface="Arial" panose="020B0604020202020204" pitchFamily="34" charset="0"/>
              </a:rPr>
              <a:t>After redemption,  Michael’s  interest  is  extinguished,  but  Thomas  still  has  114.1  shares  giving him full control of Crown’s $3.86 million value.  Those shares are now worth about $33,800 each.</a:t>
            </a:r>
          </a:p>
          <a:p>
            <a:r>
              <a:rPr lang="en-US" sz="1800" dirty="0">
                <a:latin typeface="Arial" panose="020B0604020202020204" pitchFamily="34" charset="0"/>
                <a:cs typeface="Arial" panose="020B0604020202020204" pitchFamily="34" charset="0"/>
              </a:rPr>
              <a:t>This increase in value contradicts the position of the estate that the life insurance proceeds we're offset by a liability.</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Court’s Approach:</a:t>
            </a:r>
          </a:p>
          <a:p>
            <a:pPr lvl="1"/>
            <a:r>
              <a:rPr lang="en-US" sz="1400" dirty="0">
                <a:latin typeface="Arial" panose="020B0604020202020204" pitchFamily="34" charset="0"/>
                <a:cs typeface="Arial" panose="020B0604020202020204" pitchFamily="34" charset="0"/>
              </a:rPr>
              <a:t>Value of Company Prior to Life Insurance Proceeds	$3.86 million</a:t>
            </a:r>
          </a:p>
          <a:p>
            <a:pPr lvl="1"/>
            <a:r>
              <a:rPr lang="en-US" sz="1400" dirty="0">
                <a:latin typeface="Arial" panose="020B0604020202020204" pitchFamily="34" charset="0"/>
                <a:cs typeface="Arial" panose="020B0604020202020204" pitchFamily="34" charset="0"/>
              </a:rPr>
              <a:t>Value of Company With Life Insurance Proceeds		$7.36 million</a:t>
            </a:r>
          </a:p>
          <a:p>
            <a:pPr lvl="1"/>
            <a:r>
              <a:rPr lang="en-US" sz="1400" dirty="0">
                <a:latin typeface="Arial" panose="020B0604020202020204" pitchFamily="34" charset="0"/>
                <a:cs typeface="Arial" panose="020B0604020202020204" pitchFamily="34" charset="0"/>
              </a:rPr>
              <a:t>Value of Company After Paying $3m Life Insurance	$4.36 million</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17</a:t>
            </a:fld>
            <a:endParaRPr lang="en-US" altLang="en-US" dirty="0"/>
          </a:p>
        </p:txBody>
      </p:sp>
      <p:sp>
        <p:nvSpPr>
          <p:cNvPr id="5" name="Rectangle 4">
            <a:extLst>
              <a:ext uri="{FF2B5EF4-FFF2-40B4-BE49-F238E27FC236}">
                <a16:creationId xmlns:a16="http://schemas.microsoft.com/office/drawing/2014/main" id="{CC742A39-A311-5D1A-16D5-1A30091CF5C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9FE3E3AC-C697-6A28-ECF2-D65A82881EE5}"/>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330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400" i="1" dirty="0">
                <a:latin typeface="Arial" panose="020B0604020202020204" pitchFamily="34" charset="0"/>
                <a:cs typeface="Arial" panose="020B0604020202020204" pitchFamily="34" charset="0"/>
              </a:rPr>
              <a:t>Blount v. Commissioner</a:t>
            </a:r>
            <a:endParaRPr lang="en-US" altLang="en-US" sz="5400" i="1"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Eleventh Circuit Concluded Differently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88CCEBBD-1DC2-B0AB-2D10-F3DBACDA49F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3105235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Facts of </a:t>
            </a:r>
            <a:r>
              <a:rPr lang="en-US" i="1" dirty="0">
                <a:latin typeface="Arial" panose="020B0604020202020204" pitchFamily="34" charset="0"/>
                <a:cs typeface="Arial" panose="020B0604020202020204" pitchFamily="34" charset="0"/>
              </a:rPr>
              <a:t>Blount</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a:xfrm>
            <a:off x="968721" y="1985373"/>
            <a:ext cx="9105755" cy="3879850"/>
          </a:xfrm>
        </p:spPr>
        <p:txBody>
          <a:bodyPr>
            <a:normAutofit/>
          </a:bodyPr>
          <a:lstStyle/>
          <a:p>
            <a:r>
              <a:rPr lang="en-US" sz="2000" dirty="0">
                <a:latin typeface="Arial" panose="020B0604020202020204" pitchFamily="34" charset="0"/>
                <a:cs typeface="Arial" panose="020B0604020202020204" pitchFamily="34" charset="0"/>
              </a:rPr>
              <a:t>In 1981, the owners of Blount Construction Company entered into a stock purchase agreement that provided that the company would purchase the stock on the death of the holder at a price agreed on by the parties, or in the event there was no agreement, for a purchase price based on the book value of the corporation.</a:t>
            </a:r>
          </a:p>
          <a:p>
            <a:r>
              <a:rPr lang="en-US" sz="2000" dirty="0">
                <a:latin typeface="Arial" panose="020B0604020202020204" pitchFamily="34" charset="0"/>
                <a:cs typeface="Arial" panose="020B0604020202020204" pitchFamily="34" charset="0"/>
              </a:rPr>
              <a:t>The company purchased life insurance policies on the owners. </a:t>
            </a:r>
          </a:p>
          <a:p>
            <a:r>
              <a:rPr lang="en-US" sz="2000" dirty="0">
                <a:latin typeface="Arial" panose="020B0604020202020204" pitchFamily="34" charset="0"/>
                <a:cs typeface="Arial" panose="020B0604020202020204" pitchFamily="34" charset="0"/>
              </a:rPr>
              <a:t>In January 1996, Jennings died while owning 46% of the company's shares. </a:t>
            </a:r>
          </a:p>
          <a:p>
            <a:r>
              <a:rPr lang="en-US" sz="2000" dirty="0">
                <a:latin typeface="Arial" panose="020B0604020202020204" pitchFamily="34" charset="0"/>
                <a:cs typeface="Arial" panose="020B0604020202020204" pitchFamily="34" charset="0"/>
              </a:rPr>
              <a:t>The company received $3 million from life insurance proceeds.</a:t>
            </a:r>
          </a:p>
          <a:p>
            <a:r>
              <a:rPr lang="en-US" sz="2000" dirty="0">
                <a:latin typeface="Arial" panose="020B0604020202020204" pitchFamily="34" charset="0"/>
                <a:cs typeface="Arial" panose="020B0604020202020204" pitchFamily="34" charset="0"/>
              </a:rPr>
              <a:t>The company paid a little less than $3 million to </a:t>
            </a:r>
            <a:r>
              <a:rPr lang="en-US" sz="2000" dirty="0" err="1">
                <a:latin typeface="Arial" panose="020B0604020202020204" pitchFamily="34" charset="0"/>
                <a:cs typeface="Arial" panose="020B0604020202020204" pitchFamily="34" charset="0"/>
              </a:rPr>
              <a:t>Jenning’s</a:t>
            </a:r>
            <a:r>
              <a:rPr lang="en-US" sz="2000" dirty="0">
                <a:latin typeface="Arial" panose="020B0604020202020204" pitchFamily="34" charset="0"/>
                <a:cs typeface="Arial" panose="020B0604020202020204" pitchFamily="34" charset="0"/>
              </a:rPr>
              <a:t> estate to redeem his shares.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19</a:t>
            </a:fld>
            <a:endParaRPr lang="en-US" altLang="en-US" dirty="0"/>
          </a:p>
        </p:txBody>
      </p:sp>
      <p:sp>
        <p:nvSpPr>
          <p:cNvPr id="5" name="Rectangle 4">
            <a:extLst>
              <a:ext uri="{FF2B5EF4-FFF2-40B4-BE49-F238E27FC236}">
                <a16:creationId xmlns:a16="http://schemas.microsoft.com/office/drawing/2014/main" id="{1D897FF5-2108-AD22-1000-B4D6F0E5BA5D}"/>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FD21D29E-A018-0C2A-F049-1866B0A79629}"/>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9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8247-8613-AEEF-E87E-C467499B1250}"/>
              </a:ext>
            </a:extLst>
          </p:cNvPr>
          <p:cNvSpPr>
            <a:spLocks noGrp="1"/>
          </p:cNvSpPr>
          <p:nvPr>
            <p:ph type="title"/>
          </p:nvPr>
        </p:nvSpPr>
        <p:spPr>
          <a:xfrm>
            <a:off x="883919" y="263425"/>
            <a:ext cx="10424159" cy="1162050"/>
          </a:xfrm>
        </p:spPr>
        <p:txBody>
          <a:bodyPr>
            <a:normAutofit/>
          </a:bodyPr>
          <a:lstStyle/>
          <a:p>
            <a:pPr algn="ctr"/>
            <a:r>
              <a:rPr lang="en-US" sz="4400" dirty="0">
                <a:latin typeface="Arial" panose="020B0604020202020204" pitchFamily="34" charset="0"/>
                <a:cs typeface="Arial" panose="020B0604020202020204" pitchFamily="34" charset="0"/>
              </a:rPr>
              <a:t>Mary Vandenack</a:t>
            </a:r>
          </a:p>
        </p:txBody>
      </p:sp>
      <p:sp>
        <p:nvSpPr>
          <p:cNvPr id="3" name="Content Placeholder 2">
            <a:extLst>
              <a:ext uri="{FF2B5EF4-FFF2-40B4-BE49-F238E27FC236}">
                <a16:creationId xmlns:a16="http://schemas.microsoft.com/office/drawing/2014/main" id="{6A9C6779-4BFC-BAE7-173E-8BE0E91620AA}"/>
              </a:ext>
            </a:extLst>
          </p:cNvPr>
          <p:cNvSpPr>
            <a:spLocks noGrp="1"/>
          </p:cNvSpPr>
          <p:nvPr>
            <p:ph idx="1"/>
          </p:nvPr>
        </p:nvSpPr>
        <p:spPr>
          <a:xfrm>
            <a:off x="4379495" y="1926227"/>
            <a:ext cx="6974305" cy="3861102"/>
          </a:xfrm>
        </p:spPr>
        <p:txBody>
          <a:bodyPr>
            <a:normAutofit fontScale="55000" lnSpcReduction="20000"/>
          </a:bodyPr>
          <a:lstStyle/>
          <a:p>
            <a:pPr marL="0" indent="0">
              <a:buNone/>
            </a:pPr>
            <a:br>
              <a:rPr lang="en-US" sz="1400" b="0" i="0" dirty="0">
                <a:solidFill>
                  <a:srgbClr val="242021"/>
                </a:solidFill>
                <a:effectLst/>
                <a:cs typeface="Arial" panose="020B0604020202020204" pitchFamily="34" charset="0"/>
              </a:rPr>
            </a:br>
            <a:r>
              <a:rPr lang="en-US" sz="2900" dirty="0">
                <a:latin typeface="Arial" panose="020B0604020202020204" pitchFamily="34" charset="0"/>
                <a:cs typeface="Arial" panose="020B0604020202020204" pitchFamily="34" charset="0"/>
              </a:rPr>
              <a:t>Mary E. Vandenack, J.D., CAP®, COLPM®, ACTEC, Accredited Estate Planner® Distinguished, is CEO, is a partner at DUGGAN BERTSCH, LLC, based in Chicago, Illinois and with offices in Omaha, Nebraska, and throughout the country focusing in private wealth. </a:t>
            </a:r>
          </a:p>
          <a:p>
            <a:pPr marL="0" indent="0">
              <a:buNone/>
            </a:pPr>
            <a:r>
              <a:rPr lang="en-US" sz="2900" dirty="0">
                <a:latin typeface="Arial" panose="020B0604020202020204" pitchFamily="34" charset="0"/>
                <a:cs typeface="Arial" panose="020B0604020202020204" pitchFamily="34" charset="0"/>
              </a:rPr>
              <a:t>Mary is a highly regarded tax strategist for C-Suite executives and closely held business owners, bringing together the tax aspects to pre-exit planning, exit planning, legacy planning, asset protection planning, and philanthropy. Mary has successfully supported many business owners, CEO’s and CFO’s through transitions from business owner to the legacy realm. Mary has also worked with clients on numerous philanthropic strategies.  </a:t>
            </a:r>
          </a:p>
          <a:p>
            <a:pPr marL="0" indent="0">
              <a:buNone/>
            </a:pPr>
            <a:r>
              <a:rPr lang="en-US" sz="2900" dirty="0">
                <a:latin typeface="Arial" panose="020B0604020202020204" pitchFamily="34" charset="0"/>
                <a:cs typeface="Arial" panose="020B0604020202020204" pitchFamily="34" charset="0"/>
              </a:rPr>
              <a:t>Mary is active in the American College of Trust. Mary is a professional presenter and writer on tax, business structure and exit strategy, and legacy planning including dynasty trust planning, estate and income tax planning, asset protection planning, philanthropic initiatives, and dealing with unique assets.</a:t>
            </a:r>
            <a:br>
              <a:rPr lang="en-US" sz="2900" dirty="0">
                <a:latin typeface="Arial" panose="020B0604020202020204" pitchFamily="34" charset="0"/>
                <a:cs typeface="Arial" panose="020B0604020202020204" pitchFamily="34" charset="0"/>
              </a:rPr>
            </a:br>
            <a:endParaRPr lang="en-US" sz="29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231C3807-A4E7-8B1A-C52F-E9B51C10CC54}"/>
              </a:ext>
            </a:extLst>
          </p:cNvPr>
          <p:cNvSpPr>
            <a:spLocks noGrp="1"/>
          </p:cNvSpPr>
          <p:nvPr>
            <p:ph type="sldNum" sz="quarter" idx="12"/>
          </p:nvPr>
        </p:nvSpPr>
        <p:spPr/>
        <p:txBody>
          <a:bodyPr/>
          <a:lstStyle/>
          <a:p>
            <a:pPr>
              <a:defRPr/>
            </a:pPr>
            <a:fld id="{FC9324C8-6318-4669-83AD-AF02B9DF92CA}" type="slidenum">
              <a:rPr lang="en-US" altLang="en-US" smtClean="0"/>
              <a:pPr>
                <a:defRPr/>
              </a:pPr>
              <a:t>2</a:t>
            </a:fld>
            <a:endParaRPr lang="en-US" altLang="en-US" dirty="0"/>
          </a:p>
        </p:txBody>
      </p:sp>
      <p:pic>
        <p:nvPicPr>
          <p:cNvPr id="7" name="Picture 6">
            <a:extLst>
              <a:ext uri="{FF2B5EF4-FFF2-40B4-BE49-F238E27FC236}">
                <a16:creationId xmlns:a16="http://schemas.microsoft.com/office/drawing/2014/main" id="{9009497E-9E3C-0C4C-F5A1-C911953F02CF}"/>
              </a:ext>
            </a:extLst>
          </p:cNvPr>
          <p:cNvPicPr>
            <a:picLocks noChangeAspect="1"/>
          </p:cNvPicPr>
          <p:nvPr/>
        </p:nvPicPr>
        <p:blipFill>
          <a:blip r:embed="rId2"/>
          <a:stretch>
            <a:fillRect/>
          </a:stretch>
        </p:blipFill>
        <p:spPr>
          <a:xfrm>
            <a:off x="883919" y="1903520"/>
            <a:ext cx="3410066" cy="3861105"/>
          </a:xfrm>
          <a:prstGeom prst="rect">
            <a:avLst/>
          </a:prstGeom>
        </p:spPr>
      </p:pic>
      <p:sp>
        <p:nvSpPr>
          <p:cNvPr id="6" name="Rectangle 5">
            <a:extLst>
              <a:ext uri="{FF2B5EF4-FFF2-40B4-BE49-F238E27FC236}">
                <a16:creationId xmlns:a16="http://schemas.microsoft.com/office/drawing/2014/main" id="{CC33DADE-259D-6F89-A64D-2B8166F47C01}"/>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8" name="Straight Connector 7">
            <a:extLst>
              <a:ext uri="{FF2B5EF4-FFF2-40B4-BE49-F238E27FC236}">
                <a16:creationId xmlns:a16="http://schemas.microsoft.com/office/drawing/2014/main" id="{8C6519C4-185A-3100-E1C5-DCAA9F13486C}"/>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205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i="1" dirty="0">
                <a:latin typeface="Arial" panose="020B0604020202020204" pitchFamily="34" charset="0"/>
                <a:cs typeface="Arial" panose="020B0604020202020204" pitchFamily="34" charset="0"/>
              </a:rPr>
              <a:t>Blount (continued)</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lstStyle/>
          <a:p>
            <a:endParaRPr lang="en-US" sz="18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In October 1996, Blount was diagnosed with cancer. Blount was concerned about whether the company would be able to continue to operate after buying out his shares.</a:t>
            </a:r>
          </a:p>
          <a:p>
            <a:r>
              <a:rPr lang="en-US" sz="2000" dirty="0">
                <a:latin typeface="Arial" panose="020B0604020202020204" pitchFamily="34" charset="0"/>
                <a:cs typeface="Arial" panose="020B0604020202020204" pitchFamily="34" charset="0"/>
              </a:rPr>
              <a:t>In November 1996, Blount executed an amendment to the stock purchase agreement that required the company to buy him out at $4 million for the shares he owned at his death. </a:t>
            </a:r>
          </a:p>
          <a:p>
            <a:r>
              <a:rPr lang="en-US" sz="2000" dirty="0">
                <a:latin typeface="Arial" panose="020B0604020202020204" pitchFamily="34" charset="0"/>
                <a:cs typeface="Arial" panose="020B0604020202020204" pitchFamily="34" charset="0"/>
              </a:rPr>
              <a:t>The amendment to the stock purchase agreement was structured to lock in the amount of the buyout. There were no future investments based on the value.</a:t>
            </a:r>
          </a:p>
          <a:p>
            <a:r>
              <a:rPr lang="en-US" sz="2000" dirty="0">
                <a:latin typeface="Arial" panose="020B0604020202020204" pitchFamily="34" charset="0"/>
                <a:cs typeface="Arial" panose="020B0604020202020204" pitchFamily="34" charset="0"/>
              </a:rPr>
              <a:t>Blount died in September 1977. </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20</a:t>
            </a:fld>
            <a:endParaRPr lang="en-US" altLang="en-US" dirty="0"/>
          </a:p>
        </p:txBody>
      </p:sp>
      <p:sp>
        <p:nvSpPr>
          <p:cNvPr id="5" name="Rectangle 4">
            <a:extLst>
              <a:ext uri="{FF2B5EF4-FFF2-40B4-BE49-F238E27FC236}">
                <a16:creationId xmlns:a16="http://schemas.microsoft.com/office/drawing/2014/main" id="{609172E5-CBA6-A844-FA56-702778C6A302}"/>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522E803B-FAF9-1FFD-5244-7F1279FF8395}"/>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304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Estate Tax Value and IRS challenge</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An estate tax return was filed for Blount’s estate valuing the shares redeemed at $4 million.</a:t>
            </a:r>
          </a:p>
          <a:p>
            <a:r>
              <a:rPr lang="en-US" sz="2000" dirty="0">
                <a:latin typeface="Arial" panose="020B0604020202020204" pitchFamily="34" charset="0"/>
                <a:cs typeface="Arial" panose="020B0604020202020204" pitchFamily="34" charset="0"/>
              </a:rPr>
              <a:t>The Internal Revenue Service filed a notice of deficiency claiming that the stock was worth nearly $8 million.</a:t>
            </a:r>
          </a:p>
          <a:p>
            <a:r>
              <a:rPr lang="en-US" sz="2000" dirty="0">
                <a:latin typeface="Arial" panose="020B0604020202020204" pitchFamily="34" charset="0"/>
                <a:cs typeface="Arial" panose="020B0604020202020204" pitchFamily="34" charset="0"/>
              </a:rPr>
              <a:t>The Tax Court added the value of the life insurance to the base value of the company and concluded that the stock was worth $8.2 million for estate tax purposes.</a:t>
            </a:r>
          </a:p>
          <a:p>
            <a:r>
              <a:rPr lang="en-US" sz="2000" dirty="0">
                <a:latin typeface="Arial" panose="020B0604020202020204" pitchFamily="34" charset="0"/>
                <a:cs typeface="Arial" panose="020B0604020202020204" pitchFamily="34" charset="0"/>
              </a:rPr>
              <a:t>The estate appealed the Tax Court ruling to the 11th Circuit.</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21</a:t>
            </a:fld>
            <a:endParaRPr lang="en-US" altLang="en-US" dirty="0"/>
          </a:p>
        </p:txBody>
      </p:sp>
      <p:sp>
        <p:nvSpPr>
          <p:cNvPr id="5" name="Rectangle 4">
            <a:extLst>
              <a:ext uri="{FF2B5EF4-FFF2-40B4-BE49-F238E27FC236}">
                <a16:creationId xmlns:a16="http://schemas.microsoft.com/office/drawing/2014/main" id="{1AF0C202-A554-05C4-F7AA-AD78613D48B9}"/>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58E3A6D3-794A-786A-9A10-4F7832D94D4E}"/>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8894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Eleventh Circuit Analysis</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lstStyle/>
          <a:p>
            <a:r>
              <a:rPr lang="en-US" sz="1800" dirty="0">
                <a:latin typeface="Arial" panose="020B0604020202020204" pitchFamily="34" charset="0"/>
                <a:cs typeface="Arial" panose="020B0604020202020204" pitchFamily="34" charset="0"/>
              </a:rPr>
              <a:t>IRC §2001(a) - A tax is hereby imposed on the transfer of the taxable estate of every decedent who is a citizen or resident of the United States.</a:t>
            </a:r>
          </a:p>
          <a:p>
            <a:r>
              <a:rPr lang="en-US" sz="1800" dirty="0">
                <a:latin typeface="Arial" panose="020B0604020202020204" pitchFamily="34" charset="0"/>
                <a:cs typeface="Arial" panose="020B0604020202020204" pitchFamily="34" charset="0"/>
              </a:rPr>
              <a:t>IRC §2031(a) - The value of the taxable estate generally is the fair market value of the decedent's property at the date of death. </a:t>
            </a:r>
          </a:p>
          <a:p>
            <a:r>
              <a:rPr lang="en-US" sz="1800" dirty="0">
                <a:latin typeface="Arial" panose="020B0604020202020204" pitchFamily="34" charset="0"/>
                <a:cs typeface="Arial" panose="020B0604020202020204" pitchFamily="34" charset="0"/>
              </a:rPr>
              <a:t>There is an exception to various regulations on fair market value for property that is subject to a valid buy sell agreement. </a:t>
            </a:r>
            <a:r>
              <a:rPr lang="en-US" sz="1800" i="1" dirty="0">
                <a:latin typeface="Arial" panose="020B0604020202020204" pitchFamily="34" charset="0"/>
                <a:cs typeface="Arial" panose="020B0604020202020204" pitchFamily="34" charset="0"/>
              </a:rPr>
              <a:t>See generally Estate of True v. Comm'r</a:t>
            </a:r>
            <a:r>
              <a:rPr lang="en-US" sz="1800" dirty="0">
                <a:latin typeface="Arial" panose="020B0604020202020204" pitchFamily="34" charset="0"/>
                <a:cs typeface="Arial" panose="020B0604020202020204" pitchFamily="34" charset="0"/>
              </a:rPr>
              <a:t>, 390 F.3d 1210,1218 (10th Cir. 2004). </a:t>
            </a:r>
          </a:p>
          <a:p>
            <a:r>
              <a:rPr lang="en-US" sz="1800" b="1" dirty="0">
                <a:latin typeface="Arial" panose="020B0604020202020204" pitchFamily="34" charset="0"/>
                <a:cs typeface="Arial" panose="020B0604020202020204" pitchFamily="34" charset="0"/>
              </a:rPr>
              <a:t>Requirements of exception: </a:t>
            </a:r>
          </a:p>
          <a:p>
            <a:pPr lvl="1"/>
            <a:r>
              <a:rPr lang="en-US" sz="1800" b="1" dirty="0">
                <a:latin typeface="Arial" panose="020B0604020202020204" pitchFamily="34" charset="0"/>
                <a:cs typeface="Arial" panose="020B0604020202020204" pitchFamily="34" charset="0"/>
              </a:rPr>
              <a:t>(1) the offering price must be fixed and determinable under the agreement;</a:t>
            </a:r>
          </a:p>
          <a:p>
            <a:pPr lvl="1"/>
            <a:r>
              <a:rPr lang="en-US" sz="1800" b="1" dirty="0">
                <a:latin typeface="Arial" panose="020B0604020202020204" pitchFamily="34" charset="0"/>
                <a:cs typeface="Arial" panose="020B0604020202020204" pitchFamily="34" charset="0"/>
              </a:rPr>
              <a:t>(2) the agreement must be binding on the parties both during life and after death; and </a:t>
            </a:r>
          </a:p>
          <a:p>
            <a:pPr lvl="1"/>
            <a:r>
              <a:rPr lang="en-US" sz="1800" b="1" dirty="0">
                <a:latin typeface="Arial" panose="020B0604020202020204" pitchFamily="34" charset="0"/>
                <a:cs typeface="Arial" panose="020B0604020202020204" pitchFamily="34" charset="0"/>
              </a:rPr>
              <a:t>(3) the restrictive agreement must have been entered into for a bona fide business reason and must not be a substitute for a testamentary disposition.</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22</a:t>
            </a:fld>
            <a:endParaRPr lang="en-US" altLang="en-US" dirty="0"/>
          </a:p>
        </p:txBody>
      </p:sp>
      <p:sp>
        <p:nvSpPr>
          <p:cNvPr id="5" name="Rectangle 4">
            <a:extLst>
              <a:ext uri="{FF2B5EF4-FFF2-40B4-BE49-F238E27FC236}">
                <a16:creationId xmlns:a16="http://schemas.microsoft.com/office/drawing/2014/main" id="{B8A00646-E9E7-F78B-2E0A-0958D1347AF1}"/>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C0827F67-D5EA-F3BF-30D8-95125190049F}"/>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6625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Eleventh Circuit Analysis (cont.) </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a:xfrm>
            <a:off x="883920" y="1864224"/>
            <a:ext cx="10360483" cy="3962400"/>
          </a:xfrm>
        </p:spPr>
        <p:txBody>
          <a:bodyPr>
            <a:normAutofit/>
          </a:bodyPr>
          <a:lstStyle/>
          <a:p>
            <a:r>
              <a:rPr lang="en-US" sz="1600" dirty="0">
                <a:latin typeface="Arial" panose="020B0604020202020204" pitchFamily="34" charset="0"/>
                <a:cs typeface="Arial" panose="020B0604020202020204" pitchFamily="34" charset="0"/>
              </a:rPr>
              <a:t>Omnibus Budget Reconciliation Act of 1990, </a:t>
            </a:r>
            <a:r>
              <a:rPr lang="en-US" sz="1600" dirty="0" err="1">
                <a:latin typeface="Arial" panose="020B0604020202020204" pitchFamily="34" charset="0"/>
                <a:cs typeface="Arial" panose="020B0604020202020204" pitchFamily="34" charset="0"/>
              </a:rPr>
              <a:t>Pub.L</a:t>
            </a:r>
            <a:r>
              <a:rPr lang="en-US" sz="1600" dirty="0">
                <a:latin typeface="Arial" panose="020B0604020202020204" pitchFamily="34" charset="0"/>
                <a:cs typeface="Arial" panose="020B0604020202020204" pitchFamily="34" charset="0"/>
              </a:rPr>
              <a:t>. 101-508, 104 Stat. 1388 ("OBRA"). Agreement must: </a:t>
            </a:r>
          </a:p>
          <a:p>
            <a:pPr lvl="1"/>
            <a:r>
              <a:rPr lang="en-US" sz="1600" dirty="0">
                <a:latin typeface="Arial" panose="020B0604020202020204" pitchFamily="34" charset="0"/>
                <a:cs typeface="Arial" panose="020B0604020202020204" pitchFamily="34" charset="0"/>
              </a:rPr>
              <a:t>(1) have a bona fide business purpose, </a:t>
            </a:r>
          </a:p>
          <a:p>
            <a:pPr lvl="1"/>
            <a:r>
              <a:rPr lang="en-US" sz="1600" dirty="0">
                <a:latin typeface="Arial" panose="020B0604020202020204" pitchFamily="34" charset="0"/>
                <a:cs typeface="Arial" panose="020B0604020202020204" pitchFamily="34" charset="0"/>
              </a:rPr>
              <a:t>(2) not permit a wealth transfer to the natural objects of the decedent's bounty, and </a:t>
            </a:r>
          </a:p>
          <a:p>
            <a:pPr lvl="1"/>
            <a:r>
              <a:rPr lang="en-US" sz="1600" dirty="0">
                <a:latin typeface="Arial" panose="020B0604020202020204" pitchFamily="34" charset="0"/>
                <a:cs typeface="Arial" panose="020B0604020202020204" pitchFamily="34" charset="0"/>
              </a:rPr>
              <a:t>(3) be comparable to similar  arrangements negotiated at arm's length.</a:t>
            </a:r>
          </a:p>
          <a:p>
            <a:r>
              <a:rPr lang="en-US" sz="1600" dirty="0">
                <a:latin typeface="Arial" panose="020B0604020202020204" pitchFamily="34" charset="0"/>
                <a:cs typeface="Arial" panose="020B0604020202020204" pitchFamily="34" charset="0"/>
              </a:rPr>
              <a:t>The 8</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Circuit concluded that the life insurance proceeds </a:t>
            </a:r>
            <a:r>
              <a:rPr lang="en-US" sz="1600" b="1" dirty="0">
                <a:latin typeface="Arial" panose="020B0604020202020204" pitchFamily="34" charset="0"/>
                <a:cs typeface="Arial" panose="020B0604020202020204" pitchFamily="34" charset="0"/>
              </a:rPr>
              <a:t>should not be included </a:t>
            </a:r>
            <a:r>
              <a:rPr lang="en-US" sz="1600" dirty="0">
                <a:latin typeface="Arial" panose="020B0604020202020204" pitchFamily="34" charset="0"/>
                <a:cs typeface="Arial" panose="020B0604020202020204" pitchFamily="34" charset="0"/>
              </a:rPr>
              <a:t>because they had otherwise been taken into account.</a:t>
            </a:r>
          </a:p>
          <a:p>
            <a:r>
              <a:rPr lang="en-US" sz="1600" dirty="0">
                <a:latin typeface="Arial" panose="020B0604020202020204" pitchFamily="34" charset="0"/>
                <a:cs typeface="Arial" panose="020B0604020202020204" pitchFamily="34" charset="0"/>
              </a:rPr>
              <a:t>The 11th Circuit noted the same regulation, T</a:t>
            </a:r>
            <a:r>
              <a:rPr lang="pt-BR" sz="1600" dirty="0">
                <a:latin typeface="Arial" panose="020B0604020202020204" pitchFamily="34" charset="0"/>
                <a:cs typeface="Arial" panose="020B0604020202020204" pitchFamily="34" charset="0"/>
              </a:rPr>
              <a:t>reas. Reg. § 20.2031-2(f)(2), </a:t>
            </a:r>
            <a:r>
              <a:rPr lang="en-US" sz="1600" dirty="0">
                <a:latin typeface="Arial" panose="020B0604020202020204" pitchFamily="34" charset="0"/>
                <a:cs typeface="Arial" panose="020B0604020202020204" pitchFamily="34" charset="0"/>
              </a:rPr>
              <a:t>noted by the 8th circuit in the </a:t>
            </a:r>
            <a:r>
              <a:rPr lang="en-US" sz="1600" i="1" dirty="0">
                <a:latin typeface="Arial" panose="020B0604020202020204" pitchFamily="34" charset="0"/>
                <a:cs typeface="Arial" panose="020B0604020202020204" pitchFamily="34" charset="0"/>
              </a:rPr>
              <a:t>Connelly</a:t>
            </a:r>
            <a:r>
              <a:rPr lang="en-US" sz="1600" dirty="0">
                <a:latin typeface="Arial" panose="020B0604020202020204" pitchFamily="34" charset="0"/>
                <a:cs typeface="Arial" panose="020B0604020202020204" pitchFamily="34" charset="0"/>
              </a:rPr>
              <a:t> case, but concluded that the life insurance proceeds were offset by an obligation to pay those proceeds in a stock buyout. </a:t>
            </a:r>
          </a:p>
          <a:p>
            <a:r>
              <a:rPr lang="en-US" sz="1600" dirty="0">
                <a:latin typeface="Arial" panose="020B0604020202020204" pitchFamily="34" charset="0"/>
                <a:cs typeface="Arial" panose="020B0604020202020204" pitchFamily="34" charset="0"/>
              </a:rPr>
              <a:t>The 11</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Circuit noted that deducting the proceeds would not necessarily impact what a willing buyer would pay for the firm's stock because it was offset by a dollar for dollar obligation to pay out the policy’s benefit (referring to 9th circuit case, </a:t>
            </a:r>
            <a:r>
              <a:rPr lang="en-US" sz="1600" i="1" dirty="0">
                <a:latin typeface="Arial" panose="020B0604020202020204" pitchFamily="34" charset="0"/>
                <a:cs typeface="Arial" panose="020B0604020202020204" pitchFamily="34" charset="0"/>
              </a:rPr>
              <a:t>Estate of Cartwright v. Commissioner</a:t>
            </a:r>
            <a:r>
              <a:rPr lang="en-US" sz="1600"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23</a:t>
            </a:fld>
            <a:endParaRPr lang="en-US" altLang="en-US" dirty="0"/>
          </a:p>
        </p:txBody>
      </p:sp>
      <p:sp>
        <p:nvSpPr>
          <p:cNvPr id="5" name="Rectangle 4">
            <a:extLst>
              <a:ext uri="{FF2B5EF4-FFF2-40B4-BE49-F238E27FC236}">
                <a16:creationId xmlns:a16="http://schemas.microsoft.com/office/drawing/2014/main" id="{FE504E7B-9DE4-2BFB-B3D8-9BC8D16CF66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47AC6C7E-95A9-9AE0-C15E-286F6AE839E2}"/>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990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i="1" dirty="0">
                <a:latin typeface="Arial" panose="020B0604020202020204" pitchFamily="34" charset="0"/>
                <a:cs typeface="Arial" panose="020B0604020202020204" pitchFamily="34" charset="0"/>
              </a:rPr>
              <a:t>Blount</a:t>
            </a:r>
            <a:r>
              <a:rPr lang="en-US" dirty="0">
                <a:latin typeface="Arial" panose="020B0604020202020204" pitchFamily="34" charset="0"/>
                <a:cs typeface="Arial" panose="020B0604020202020204" pitchFamily="34" charset="0"/>
              </a:rPr>
              <a:t> – Insurance is Not Included</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The court noted that even when stock purchase agreement is not controlling for value, the agreement remains an enforceable liability against the valued company.</a:t>
            </a:r>
          </a:p>
          <a:p>
            <a:r>
              <a:rPr lang="en-US" sz="2000" dirty="0">
                <a:latin typeface="Arial" panose="020B0604020202020204" pitchFamily="34" charset="0"/>
                <a:cs typeface="Arial" panose="020B0604020202020204" pitchFamily="34" charset="0"/>
              </a:rPr>
              <a:t>The court concluded that the insurance proceeds are not the type of ordinary non-operating asset that should be included in the value of the company. “We conclude that such nonoperating "assets" should not be included in the fair market valuation of a company where, as here, there is an enforceable contractual obligation that offsets such assets. To suggest that a reasonably competent business person, interested in acquiring a company, would ignore a $3 million liability strains credulity and defies any sensible construct of fair market value.”</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24</a:t>
            </a:fld>
            <a:endParaRPr lang="en-US" altLang="en-US" dirty="0"/>
          </a:p>
        </p:txBody>
      </p:sp>
      <p:sp>
        <p:nvSpPr>
          <p:cNvPr id="5" name="Rectangle 4">
            <a:extLst>
              <a:ext uri="{FF2B5EF4-FFF2-40B4-BE49-F238E27FC236}">
                <a16:creationId xmlns:a16="http://schemas.microsoft.com/office/drawing/2014/main" id="{A0536041-16D5-3814-A4EF-AFDA357FC64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858E225-1EDD-E526-14E7-3798CBAF014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8759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chor="ctr"/>
          <a:lstStyle/>
          <a:p>
            <a:pPr eaLnBrk="1" hangingPunct="1"/>
            <a:r>
              <a:rPr lang="en-US" altLang="en-US" sz="4400" dirty="0">
                <a:latin typeface="Arial" panose="020B0604020202020204" pitchFamily="34" charset="0"/>
                <a:cs typeface="Arial" panose="020B0604020202020204" pitchFamily="34" charset="0"/>
              </a:rPr>
              <a:t>Supreme Court Decision - Connelly</a:t>
            </a:r>
            <a:endParaRPr lang="en-US" altLang="en-US" sz="54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The Eighth Circuit View in </a:t>
            </a:r>
            <a:r>
              <a:rPr lang="en-US" altLang="en-US" sz="3200" b="1" i="1" dirty="0">
                <a:latin typeface="Arial" panose="020B0604020202020204" pitchFamily="34" charset="0"/>
                <a:cs typeface="Arial" panose="020B0604020202020204" pitchFamily="34" charset="0"/>
              </a:rPr>
              <a:t>Connelly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524A15EB-71C4-5C60-189D-B218992B8592}"/>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539465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Question Addressed</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Does contractual obligation to redeem shares offset value of life insurance?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26</a:t>
            </a:fld>
            <a:endParaRPr lang="en-US" altLang="en-US" dirty="0"/>
          </a:p>
        </p:txBody>
      </p:sp>
      <p:sp>
        <p:nvSpPr>
          <p:cNvPr id="5" name="Rectangle 4">
            <a:extLst>
              <a:ext uri="{FF2B5EF4-FFF2-40B4-BE49-F238E27FC236}">
                <a16:creationId xmlns:a16="http://schemas.microsoft.com/office/drawing/2014/main" id="{A0536041-16D5-3814-A4EF-AFDA357FC64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858E225-1EDD-E526-14E7-3798CBAF014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838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4BED10-8736-BD7E-F3D4-AB2D374776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4BDC7D-1223-59E0-13F7-70079B0387B9}"/>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Internal Revenue Code Provisions</a:t>
            </a:r>
          </a:p>
        </p:txBody>
      </p:sp>
      <p:sp>
        <p:nvSpPr>
          <p:cNvPr id="3" name="Content Placeholder 2">
            <a:extLst>
              <a:ext uri="{FF2B5EF4-FFF2-40B4-BE49-F238E27FC236}">
                <a16:creationId xmlns:a16="http://schemas.microsoft.com/office/drawing/2014/main" id="{23BD2EC3-ADF4-B25F-17DE-48C921A5B4F8}"/>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§2031 (a) – “</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The value of the gross estate of the decedent shall be determined by including to the extent provided for in this part, the value at the time of his death of all property, real or personal, tangible or intangible, wherever situated.”</a:t>
            </a:r>
          </a:p>
          <a:p>
            <a:r>
              <a:rPr lang="en-US" sz="1800" kern="100" dirty="0">
                <a:latin typeface="Arial" panose="020B0604020202020204" pitchFamily="34" charset="0"/>
                <a:ea typeface="Calibri" panose="020F0502020204030204" pitchFamily="34" charset="0"/>
                <a:cs typeface="Times New Roman" panose="02020603050405020304" pitchFamily="18" charset="0"/>
              </a:rPr>
              <a:t>Treasury Reg. 20.2031-2, 26 C.F.R. 20.2031-2 provides: </a:t>
            </a:r>
          </a:p>
          <a:p>
            <a:pPr lvl="1"/>
            <a:r>
              <a:rPr lang="en-US" sz="1800" kern="100" dirty="0">
                <a:latin typeface="Arial" panose="020B0604020202020204" pitchFamily="34" charset="0"/>
                <a:ea typeface="Calibri" panose="020F0502020204030204" pitchFamily="34" charset="0"/>
                <a:cs typeface="Times New Roman" panose="02020603050405020304" pitchFamily="18" charset="0"/>
              </a:rPr>
              <a:t>(a) In general. The value of stocks and bonds is the fair market value per share or bond on the applicable valuation date.</a:t>
            </a:r>
          </a:p>
          <a:p>
            <a:pPr lvl="1"/>
            <a:r>
              <a:rPr lang="en-US" sz="1800" kern="100" dirty="0">
                <a:latin typeface="Arial" panose="020B0604020202020204" pitchFamily="34" charset="0"/>
                <a:ea typeface="Calibri" panose="020F0502020204030204" pitchFamily="34" charset="0"/>
                <a:cs typeface="Times New Roman" panose="02020603050405020304" pitchFamily="18" charset="0"/>
              </a:rPr>
              <a:t>(f) Where selling prices or bid and asked prices are unavailable. [Where] actual sale prices and bona fide bid and asked prices are lacking, then the fair market value is to be determined by taking the following factors into consideration: … the company’s net worth, prospective earning power and dividend-paying capacity, and other relevant factors…. Consideration shall also be given to nonoperating assets, including proceeds of life insurance policies payable to or for the benefit of the company, to the extent such nonoperating assets have not been taken into account in the determination of net worth, prospective earning power and dividend-earning capacity.</a:t>
            </a: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1F75B52-B15A-B468-B999-74331C258D4B}"/>
              </a:ext>
            </a:extLst>
          </p:cNvPr>
          <p:cNvSpPr>
            <a:spLocks noGrp="1"/>
          </p:cNvSpPr>
          <p:nvPr>
            <p:ph type="sldNum" sz="quarter" idx="12"/>
          </p:nvPr>
        </p:nvSpPr>
        <p:spPr/>
        <p:txBody>
          <a:bodyPr/>
          <a:lstStyle/>
          <a:p>
            <a:pPr>
              <a:defRPr/>
            </a:pPr>
            <a:fld id="{5BDBC964-145E-46F2-873C-964447E6BE34}" type="slidenum">
              <a:rPr lang="en-US" altLang="en-US" smtClean="0"/>
              <a:pPr>
                <a:defRPr/>
              </a:pPr>
              <a:t>27</a:t>
            </a:fld>
            <a:endParaRPr lang="en-US" altLang="en-US" dirty="0"/>
          </a:p>
        </p:txBody>
      </p:sp>
      <p:sp>
        <p:nvSpPr>
          <p:cNvPr id="5" name="Rectangle 4">
            <a:extLst>
              <a:ext uri="{FF2B5EF4-FFF2-40B4-BE49-F238E27FC236}">
                <a16:creationId xmlns:a16="http://schemas.microsoft.com/office/drawing/2014/main" id="{145C60ED-32D6-5AF0-401B-91E3413E02EA}"/>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14FC2368-1472-59F8-3D03-1D29E97787A0}"/>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7439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No - Rationale</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Our estate tax system requires the valuation of an estate using Fair Market Value (agreed upon by parties).</a:t>
            </a:r>
          </a:p>
          <a:p>
            <a:r>
              <a:rPr lang="en-US" sz="2400" dirty="0">
                <a:latin typeface="Arial" panose="020B0604020202020204" pitchFamily="34" charset="0"/>
                <a:cs typeface="Arial" panose="020B0604020202020204" pitchFamily="34" charset="0"/>
              </a:rPr>
              <a:t>Decedent’s estate includes shares of a closely held corporation (agreed upon by parties). </a:t>
            </a:r>
          </a:p>
          <a:p>
            <a:r>
              <a:rPr lang="en-US" sz="2400" dirty="0">
                <a:latin typeface="Arial" panose="020B0604020202020204" pitchFamily="34" charset="0"/>
                <a:cs typeface="Arial" panose="020B0604020202020204" pitchFamily="34" charset="0"/>
              </a:rPr>
              <a:t>Agreements among company and shareholders are not dispositive for estate tax purposes. </a:t>
            </a:r>
          </a:p>
          <a:p>
            <a:r>
              <a:rPr lang="en-US" sz="2400" dirty="0">
                <a:latin typeface="Arial" panose="020B0604020202020204" pitchFamily="34" charset="0"/>
                <a:cs typeface="Arial" panose="020B0604020202020204" pitchFamily="34" charset="0"/>
              </a:rPr>
              <a:t>Life Insurance IS an asset (agreed upon by parties).</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28</a:t>
            </a:fld>
            <a:endParaRPr lang="en-US" altLang="en-US" dirty="0"/>
          </a:p>
        </p:txBody>
      </p:sp>
      <p:sp>
        <p:nvSpPr>
          <p:cNvPr id="5" name="Rectangle 4">
            <a:extLst>
              <a:ext uri="{FF2B5EF4-FFF2-40B4-BE49-F238E27FC236}">
                <a16:creationId xmlns:a16="http://schemas.microsoft.com/office/drawing/2014/main" id="{A0536041-16D5-3814-A4EF-AFDA357FC64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858E225-1EDD-E526-14E7-3798CBAF014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392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Example From Supreme Court Opinion</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A and B own a company worth $10 million. </a:t>
            </a:r>
          </a:p>
          <a:p>
            <a:r>
              <a:rPr lang="en-US" sz="2400" dirty="0">
                <a:latin typeface="Arial" panose="020B0604020202020204" pitchFamily="34" charset="0"/>
                <a:cs typeface="Arial" panose="020B0604020202020204" pitchFamily="34" charset="0"/>
              </a:rPr>
              <a:t>A owns 80% and B owns 20%. </a:t>
            </a:r>
          </a:p>
          <a:p>
            <a:r>
              <a:rPr lang="en-US" sz="2400" dirty="0">
                <a:latin typeface="Arial" panose="020B0604020202020204" pitchFamily="34" charset="0"/>
                <a:cs typeface="Arial" panose="020B0604020202020204" pitchFamily="34" charset="0"/>
              </a:rPr>
              <a:t>Each share (100 shares) is worth $100,000.</a:t>
            </a:r>
          </a:p>
          <a:p>
            <a:r>
              <a:rPr lang="en-US" sz="2400" dirty="0">
                <a:latin typeface="Arial" panose="020B0604020202020204" pitchFamily="34" charset="0"/>
                <a:cs typeface="Arial" panose="020B0604020202020204" pitchFamily="34" charset="0"/>
              </a:rPr>
              <a:t>If B dies and Company pays $2 million of cash to A’s estate, each of B’s shares is still worth $100,000.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29</a:t>
            </a:fld>
            <a:endParaRPr lang="en-US" altLang="en-US" dirty="0"/>
          </a:p>
        </p:txBody>
      </p:sp>
      <p:sp>
        <p:nvSpPr>
          <p:cNvPr id="5" name="Rectangle 4">
            <a:extLst>
              <a:ext uri="{FF2B5EF4-FFF2-40B4-BE49-F238E27FC236}">
                <a16:creationId xmlns:a16="http://schemas.microsoft.com/office/drawing/2014/main" id="{A0536041-16D5-3814-A4EF-AFDA357FC64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858E225-1EDD-E526-14E7-3798CBAF014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1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chor="ctr"/>
          <a:lstStyle/>
          <a:p>
            <a:pPr eaLnBrk="1" hangingPunct="1"/>
            <a:r>
              <a:rPr lang="en-US" sz="5400" b="1" i="1" kern="0" dirty="0">
                <a:effectLst/>
                <a:latin typeface="Arial" panose="020B0604020202020204" pitchFamily="34" charset="0"/>
                <a:ea typeface="Times New Roman" panose="02020603050405020304" pitchFamily="18" charset="0"/>
                <a:cs typeface="Arial" panose="020B0604020202020204" pitchFamily="34" charset="0"/>
              </a:rPr>
              <a:t>Connelly v. United States</a:t>
            </a:r>
            <a:endParaRPr lang="en-US" altLang="en-US" sz="5400" i="1"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a:xfrm>
            <a:off x="6197600" y="2927350"/>
            <a:ext cx="4013200" cy="1822450"/>
          </a:xfrm>
        </p:spPr>
        <p:txBody>
          <a:bodyPr/>
          <a:lstStyle/>
          <a:p>
            <a:pPr eaLnBrk="1" hangingPunct="1"/>
            <a:r>
              <a:rPr lang="en-US" altLang="en-US" b="1" dirty="0">
                <a:latin typeface="Arial" panose="020B0604020202020204" pitchFamily="34" charset="0"/>
                <a:cs typeface="Arial" panose="020B0604020202020204" pitchFamily="34" charset="0"/>
              </a:rPr>
              <a:t>Buy-Sell Agreements post-</a:t>
            </a:r>
            <a:r>
              <a:rPr lang="en-US" altLang="en-US" b="1" i="1" dirty="0">
                <a:latin typeface="Arial" panose="020B0604020202020204" pitchFamily="34" charset="0"/>
                <a:cs typeface="Arial" panose="020B0604020202020204" pitchFamily="34" charset="0"/>
              </a:rPr>
              <a:t>Connelly</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3</a:t>
            </a:fld>
            <a:endParaRPr lang="en-US" altLang="en-US" dirty="0"/>
          </a:p>
        </p:txBody>
      </p:sp>
      <p:sp>
        <p:nvSpPr>
          <p:cNvPr id="3" name="Rectangle 2">
            <a:extLst>
              <a:ext uri="{FF2B5EF4-FFF2-40B4-BE49-F238E27FC236}">
                <a16:creationId xmlns:a16="http://schemas.microsoft.com/office/drawing/2014/main" id="{1418F2AE-E0C3-E0BC-F659-CDB51B3E0BEA}"/>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4113387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chor="ctr"/>
          <a:lstStyle/>
          <a:p>
            <a:pPr eaLnBrk="1" hangingPunct="1"/>
            <a:r>
              <a:rPr lang="en-US" altLang="en-US" sz="4400" dirty="0">
                <a:latin typeface="Arial" panose="020B0604020202020204" pitchFamily="34" charset="0"/>
                <a:cs typeface="Arial" panose="020B0604020202020204" pitchFamily="34" charset="0"/>
              </a:rPr>
              <a:t>What Happens in a Cross Purchase? </a:t>
            </a:r>
            <a:endParaRPr lang="en-US" altLang="en-US" sz="5400"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dirty="0">
                <a:latin typeface="Arial" panose="020B0604020202020204" pitchFamily="34" charset="0"/>
                <a:cs typeface="Arial" panose="020B0604020202020204" pitchFamily="34" charset="0"/>
              </a:rPr>
              <a:t>Is it Really The Answer?</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524A15EB-71C4-5C60-189D-B218992B8592}"/>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2366596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Happens in A Cross Purchase? </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a:xfrm>
            <a:off x="838200" y="2120311"/>
            <a:ext cx="10469880" cy="3879850"/>
          </a:xfrm>
        </p:spPr>
        <p:txBody>
          <a:bodyPr/>
          <a:lstStyle/>
          <a:p>
            <a:r>
              <a:rPr lang="en-US" sz="1800" dirty="0">
                <a:latin typeface="Arial" panose="020B0604020202020204" pitchFamily="34" charset="0"/>
                <a:cs typeface="Arial" panose="020B0604020202020204" pitchFamily="34" charset="0"/>
              </a:rPr>
              <a:t>What if </a:t>
            </a:r>
            <a:r>
              <a:rPr lang="en-US" sz="1800" i="1" dirty="0">
                <a:latin typeface="Arial" panose="020B0604020202020204" pitchFamily="34" charset="0"/>
                <a:cs typeface="Arial" panose="020B0604020202020204" pitchFamily="34" charset="0"/>
              </a:rPr>
              <a:t>Connelly </a:t>
            </a:r>
            <a:r>
              <a:rPr lang="en-US" sz="1800" dirty="0">
                <a:latin typeface="Arial" panose="020B0604020202020204" pitchFamily="34" charset="0"/>
                <a:cs typeface="Arial" panose="020B0604020202020204" pitchFamily="34" charset="0"/>
              </a:rPr>
              <a:t>was handled by cross purchase? </a:t>
            </a:r>
          </a:p>
          <a:p>
            <a:pPr lvl="1"/>
            <a:r>
              <a:rPr lang="en-US" sz="1600" dirty="0">
                <a:latin typeface="Arial" panose="020B0604020202020204" pitchFamily="34" charset="0"/>
                <a:cs typeface="Arial" panose="020B0604020202020204" pitchFamily="34" charset="0"/>
              </a:rPr>
              <a:t>Thomas would have received $3.5 million in life insurance proceeds. </a:t>
            </a:r>
          </a:p>
          <a:p>
            <a:pPr lvl="1"/>
            <a:r>
              <a:rPr lang="en-US" sz="1600" dirty="0">
                <a:latin typeface="Arial" panose="020B0604020202020204" pitchFamily="34" charset="0"/>
                <a:cs typeface="Arial" panose="020B0604020202020204" pitchFamily="34" charset="0"/>
              </a:rPr>
              <a:t>Thomas pays Michael’s estate the agreed upon $3,000,000.</a:t>
            </a:r>
          </a:p>
          <a:p>
            <a:pPr lvl="1"/>
            <a:r>
              <a:rPr lang="en-US" sz="1600" dirty="0">
                <a:latin typeface="Arial" panose="020B0604020202020204" pitchFamily="34" charset="0"/>
                <a:cs typeface="Arial" panose="020B0604020202020204" pitchFamily="34" charset="0"/>
              </a:rPr>
              <a:t>Company is valued at $3.86 million by appraiser. As a result, Michael’s estate includes $3,000,000 on the 706. </a:t>
            </a:r>
          </a:p>
          <a:p>
            <a:pPr lvl="1"/>
            <a:r>
              <a:rPr lang="en-US" sz="1600" dirty="0">
                <a:latin typeface="Arial" panose="020B0604020202020204" pitchFamily="34" charset="0"/>
                <a:cs typeface="Arial" panose="020B0604020202020204" pitchFamily="34" charset="0"/>
              </a:rPr>
              <a:t>Thomas now owns a company worth $3.86 million. </a:t>
            </a:r>
          </a:p>
          <a:p>
            <a:pPr lvl="1"/>
            <a:r>
              <a:rPr lang="en-US" sz="1600" dirty="0">
                <a:latin typeface="Arial" panose="020B0604020202020204" pitchFamily="34" charset="0"/>
                <a:cs typeface="Arial" panose="020B0604020202020204" pitchFamily="34" charset="0"/>
              </a:rPr>
              <a:t>Thomas estate value of Company before Michael’s death: .86 million</a:t>
            </a:r>
          </a:p>
          <a:p>
            <a:pPr lvl="1"/>
            <a:r>
              <a:rPr lang="en-US" sz="1600" dirty="0">
                <a:latin typeface="Arial" panose="020B0604020202020204" pitchFamily="34" charset="0"/>
                <a:cs typeface="Arial" panose="020B0604020202020204" pitchFamily="34" charset="0"/>
              </a:rPr>
              <a:t>Thomas estate value of Company after Michael’s death: $3.86 million</a:t>
            </a:r>
          </a:p>
          <a:p>
            <a:pPr lvl="1"/>
            <a:r>
              <a:rPr lang="en-US" sz="1600" dirty="0">
                <a:latin typeface="Arial" panose="020B0604020202020204" pitchFamily="34" charset="0"/>
                <a:cs typeface="Arial" panose="020B0604020202020204" pitchFamily="34" charset="0"/>
              </a:rPr>
              <a:t>And Thomas also has $500,000 in additional life insurance proceeds. </a:t>
            </a:r>
          </a:p>
          <a:p>
            <a:pPr lvl="1"/>
            <a:r>
              <a:rPr lang="en-US" sz="1600" dirty="0">
                <a:latin typeface="Arial" panose="020B0604020202020204" pitchFamily="34" charset="0"/>
                <a:cs typeface="Arial" panose="020B0604020202020204" pitchFamily="34" charset="0"/>
              </a:rPr>
              <a:t>Thomas’s estate has increased in value by the $3.5 million in life insurance proceeds. </a:t>
            </a:r>
          </a:p>
          <a:p>
            <a:pPr lvl="1"/>
            <a:r>
              <a:rPr lang="en-US" sz="1600" dirty="0">
                <a:latin typeface="Arial" panose="020B0604020202020204" pitchFamily="34" charset="0"/>
                <a:cs typeface="Arial" panose="020B0604020202020204" pitchFamily="34" charset="0"/>
              </a:rPr>
              <a:t>Also note that Thomas is getting the entire benefit of the life insurance proceeds. Michael’s estate gets none. </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31</a:t>
            </a:fld>
            <a:endParaRPr lang="en-US" altLang="en-US" dirty="0"/>
          </a:p>
        </p:txBody>
      </p:sp>
      <p:sp>
        <p:nvSpPr>
          <p:cNvPr id="5" name="Rectangle 4">
            <a:extLst>
              <a:ext uri="{FF2B5EF4-FFF2-40B4-BE49-F238E27FC236}">
                <a16:creationId xmlns:a16="http://schemas.microsoft.com/office/drawing/2014/main" id="{73ED57BE-C1C8-A8B5-E420-9003E20ECBE9}"/>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E5A56111-023F-5404-E88E-986F1DE33F55}"/>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329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normAutofit/>
          </a:bodyPr>
          <a:lstStyle/>
          <a:p>
            <a:pPr algn="ctr"/>
            <a:r>
              <a:rPr lang="en-US" i="1" dirty="0">
                <a:latin typeface="Arial" panose="020B0604020202020204" pitchFamily="34" charset="0"/>
                <a:cs typeface="Arial" panose="020B0604020202020204" pitchFamily="34" charset="0"/>
              </a:rPr>
              <a:t>Connelly</a:t>
            </a:r>
            <a:r>
              <a:rPr lang="en-US" dirty="0">
                <a:latin typeface="Arial" panose="020B0604020202020204" pitchFamily="34" charset="0"/>
                <a:cs typeface="Arial" panose="020B0604020202020204" pitchFamily="34" charset="0"/>
              </a:rPr>
              <a:t> Results in Different Results for Cross Purchase vs. Redemption</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Estate tax value of Michael’s shares if life insurance paid to company and redemption occurs: </a:t>
            </a:r>
          </a:p>
          <a:p>
            <a:pPr lvl="1"/>
            <a:r>
              <a:rPr lang="en-US" sz="1800" dirty="0">
                <a:latin typeface="Arial" panose="020B0604020202020204" pitchFamily="34" charset="0"/>
                <a:cs typeface="Arial" panose="020B0604020202020204" pitchFamily="34" charset="0"/>
              </a:rPr>
              <a:t>$5.3 million</a:t>
            </a:r>
          </a:p>
          <a:p>
            <a:r>
              <a:rPr lang="en-US" sz="2000" dirty="0">
                <a:latin typeface="Arial" panose="020B0604020202020204" pitchFamily="34" charset="0"/>
                <a:cs typeface="Arial" panose="020B0604020202020204" pitchFamily="34" charset="0"/>
              </a:rPr>
              <a:t>Estate tax value of Michael’s shares if life insurance paid to Thomas and Thomas purchases: </a:t>
            </a:r>
          </a:p>
          <a:p>
            <a:pPr lvl="1"/>
            <a:r>
              <a:rPr lang="en-US" sz="1800" dirty="0">
                <a:latin typeface="Arial" panose="020B0604020202020204" pitchFamily="34" charset="0"/>
                <a:cs typeface="Arial" panose="020B0604020202020204" pitchFamily="34" charset="0"/>
              </a:rPr>
              <a:t>$3,000,000</a:t>
            </a:r>
          </a:p>
          <a:p>
            <a:r>
              <a:rPr lang="en-US" sz="2000" dirty="0">
                <a:latin typeface="Arial" panose="020B0604020202020204" pitchFamily="34" charset="0"/>
                <a:cs typeface="Arial" panose="020B0604020202020204" pitchFamily="34" charset="0"/>
              </a:rPr>
              <a:t>Focus of many comments has been on the estate tax inclusion but perhaps the focus should be desired economics of the parties entering the agreement. </a:t>
            </a:r>
          </a:p>
          <a:p>
            <a:r>
              <a:rPr lang="en-US" sz="2000" dirty="0">
                <a:latin typeface="Arial" panose="020B0604020202020204" pitchFamily="34" charset="0"/>
                <a:cs typeface="Arial" panose="020B0604020202020204" pitchFamily="34" charset="0"/>
              </a:rPr>
              <a:t>In the cross purchase, the survivor gets the benefit of the entire proceeds of insurance. If survivor died a day later, survivor’s estate would include entire company value and unused insurance proceeds. </a:t>
            </a:r>
          </a:p>
          <a:p>
            <a:endParaRPr lang="en-US" sz="2500" dirty="0">
              <a:latin typeface="Arial" panose="020B0604020202020204" pitchFamily="34" charset="0"/>
              <a:cs typeface="Arial" panose="020B0604020202020204" pitchFamily="34" charset="0"/>
            </a:endParaRPr>
          </a:p>
          <a:p>
            <a:pPr lvl="1"/>
            <a:endParaRPr lang="en-US" sz="2100" dirty="0">
              <a:latin typeface="Arial" panose="020B0604020202020204" pitchFamily="34" charset="0"/>
              <a:cs typeface="Arial" panose="020B0604020202020204" pitchFamily="34" charset="0"/>
            </a:endParaRPr>
          </a:p>
          <a:p>
            <a:pPr lvl="1"/>
            <a:endParaRPr lang="en-US" sz="2100" dirty="0">
              <a:latin typeface="Arial" panose="020B0604020202020204" pitchFamily="34" charset="0"/>
              <a:cs typeface="Arial" panose="020B0604020202020204" pitchFamily="34" charset="0"/>
            </a:endParaRPr>
          </a:p>
          <a:p>
            <a:pPr lvl="1"/>
            <a:endParaRPr lang="en-US" sz="2100" dirty="0">
              <a:latin typeface="Arial" panose="020B0604020202020204" pitchFamily="34" charset="0"/>
              <a:cs typeface="Arial" panose="020B0604020202020204" pitchFamily="34" charset="0"/>
            </a:endParaRPr>
          </a:p>
          <a:p>
            <a:pPr lvl="1"/>
            <a:endParaRPr lang="en-US" sz="2100" dirty="0">
              <a:latin typeface="Arial" panose="020B0604020202020204" pitchFamily="34" charset="0"/>
              <a:cs typeface="Arial" panose="020B0604020202020204" pitchFamily="34" charset="0"/>
            </a:endParaRPr>
          </a:p>
          <a:p>
            <a:endParaRPr lang="en-US" sz="2500" dirty="0">
              <a:latin typeface="Arial" panose="020B0604020202020204" pitchFamily="34" charset="0"/>
              <a:cs typeface="Arial" panose="020B0604020202020204" pitchFamily="34" charset="0"/>
            </a:endParaRPr>
          </a:p>
          <a:p>
            <a:endParaRPr lang="en-US" sz="2500" dirty="0">
              <a:latin typeface="Arial" panose="020B0604020202020204" pitchFamily="34" charset="0"/>
              <a:cs typeface="Arial" panose="020B0604020202020204" pitchFamily="34" charset="0"/>
            </a:endParaRPr>
          </a:p>
          <a:p>
            <a:pPr lvl="1"/>
            <a:endParaRPr lang="en-US" sz="21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32</a:t>
            </a:fld>
            <a:endParaRPr lang="en-US" altLang="en-US" dirty="0"/>
          </a:p>
        </p:txBody>
      </p:sp>
      <p:sp>
        <p:nvSpPr>
          <p:cNvPr id="5" name="Rectangle 4">
            <a:extLst>
              <a:ext uri="{FF2B5EF4-FFF2-40B4-BE49-F238E27FC236}">
                <a16:creationId xmlns:a16="http://schemas.microsoft.com/office/drawing/2014/main" id="{DD7505E8-515A-37F4-B70D-2A89B5779FE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77F306B3-B96F-C86D-CE33-09734528BB02}"/>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639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Redemption Example</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a:xfrm>
            <a:off x="883920" y="1952625"/>
            <a:ext cx="10324269" cy="3776071"/>
          </a:xfrm>
        </p:spPr>
        <p:txBody>
          <a:bodyPr>
            <a:normAutofit/>
          </a:bodyPr>
          <a:lstStyle/>
          <a:p>
            <a:r>
              <a:rPr lang="en-US" sz="1400" dirty="0">
                <a:latin typeface="Arial" panose="020B0604020202020204" pitchFamily="34" charset="0"/>
                <a:cs typeface="Arial" panose="020B0604020202020204" pitchFamily="34" charset="0"/>
              </a:rPr>
              <a:t>Assume a business worth $7 million. The business has two 50% shareholders. The shareholders and the company enter into an agreement that if one dies, such shareholder’s interest will be redeemed  at fair market value and the agreement will be funded with life insurance.</a:t>
            </a:r>
          </a:p>
          <a:p>
            <a:pPr lvl="1"/>
            <a:r>
              <a:rPr lang="en-US" sz="1400" dirty="0">
                <a:latin typeface="Arial" panose="020B0604020202020204" pitchFamily="34" charset="0"/>
                <a:cs typeface="Arial" panose="020B0604020202020204" pitchFamily="34" charset="0"/>
              </a:rPr>
              <a:t>In a </a:t>
            </a:r>
            <a:r>
              <a:rPr lang="en-US" sz="1400" b="1" dirty="0">
                <a:latin typeface="Arial" panose="020B0604020202020204" pitchFamily="34" charset="0"/>
                <a:cs typeface="Arial" panose="020B0604020202020204" pitchFamily="34" charset="0"/>
              </a:rPr>
              <a:t>redemption</a:t>
            </a:r>
            <a:r>
              <a:rPr lang="en-US" sz="1400" dirty="0">
                <a:latin typeface="Arial" panose="020B0604020202020204" pitchFamily="34" charset="0"/>
                <a:cs typeface="Arial" panose="020B0604020202020204" pitchFamily="34" charset="0"/>
              </a:rPr>
              <a:t> applying Connelly analysis, the following results: </a:t>
            </a:r>
          </a:p>
          <a:p>
            <a:pPr lvl="2"/>
            <a:r>
              <a:rPr lang="en-US" sz="1400" dirty="0">
                <a:latin typeface="Arial" panose="020B0604020202020204" pitchFamily="34" charset="0"/>
                <a:cs typeface="Arial" panose="020B0604020202020204" pitchFamily="34" charset="0"/>
              </a:rPr>
              <a:t>Business is valued at $10.5 million.</a:t>
            </a:r>
          </a:p>
          <a:p>
            <a:pPr lvl="2"/>
            <a:r>
              <a:rPr lang="en-US" sz="1400" dirty="0">
                <a:latin typeface="Arial" panose="020B0604020202020204" pitchFamily="34" charset="0"/>
                <a:cs typeface="Arial" panose="020B0604020202020204" pitchFamily="34" charset="0"/>
              </a:rPr>
              <a:t>Deceased shareholder is bought out via redemption for $5.25 million (50% interest). </a:t>
            </a:r>
          </a:p>
          <a:p>
            <a:pPr lvl="2"/>
            <a:r>
              <a:rPr lang="en-US" sz="1400" dirty="0">
                <a:latin typeface="Arial" panose="020B0604020202020204" pitchFamily="34" charset="0"/>
                <a:cs typeface="Arial" panose="020B0604020202020204" pitchFamily="34" charset="0"/>
              </a:rPr>
              <a:t>$5.25 million is included in deceased shareholder’s estate. </a:t>
            </a:r>
          </a:p>
          <a:p>
            <a:pPr lvl="2"/>
            <a:r>
              <a:rPr lang="en-US" sz="1400" dirty="0">
                <a:latin typeface="Arial" panose="020B0604020202020204" pitchFamily="34" charset="0"/>
                <a:cs typeface="Arial" panose="020B0604020202020204" pitchFamily="34" charset="0"/>
              </a:rPr>
              <a:t>Surviving shareholder owns a business worth $5.25 million. </a:t>
            </a:r>
          </a:p>
          <a:p>
            <a:pPr lvl="2"/>
            <a:r>
              <a:rPr lang="en-US" sz="1400" dirty="0">
                <a:latin typeface="Arial" panose="020B0604020202020204" pitchFamily="34" charset="0"/>
                <a:cs typeface="Arial" panose="020B0604020202020204" pitchFamily="34" charset="0"/>
              </a:rPr>
              <a:t>The estate of the deceased shareholder receives a gross increase in value from the life insurance totaling 1.75 million. Assuming the deceased shareholder’s estate is subject to estate tax, the estate tax cost will be $700,000.</a:t>
            </a:r>
          </a:p>
          <a:p>
            <a:pPr lvl="2"/>
            <a:r>
              <a:rPr lang="en-US" sz="1400" dirty="0">
                <a:latin typeface="Arial" panose="020B0604020202020204" pitchFamily="34" charset="0"/>
                <a:cs typeface="Arial" panose="020B0604020202020204" pitchFamily="34" charset="0"/>
              </a:rPr>
              <a:t>The estate of the deceased shareholder is improved by $1.05 million from the life insurance being added to the value of the company. </a:t>
            </a:r>
          </a:p>
          <a:p>
            <a:pPr lvl="2"/>
            <a:r>
              <a:rPr lang="en-US" sz="1400" dirty="0">
                <a:latin typeface="Arial" panose="020B0604020202020204" pitchFamily="34" charset="0"/>
                <a:cs typeface="Arial" panose="020B0604020202020204" pitchFamily="34" charset="0"/>
              </a:rPr>
              <a:t>Note that the per value share of the surviving shareholder is also improved; however, the surviving shareholder does not get an increase in the outside basis of such shareholder’s shares. </a:t>
            </a:r>
          </a:p>
          <a:p>
            <a:pPr lvl="2"/>
            <a:endParaRPr lang="en-US" sz="1400" dirty="0">
              <a:latin typeface="Arial" panose="020B0604020202020204" pitchFamily="34" charset="0"/>
              <a:cs typeface="Arial" panose="020B0604020202020204" pitchFamily="34" charset="0"/>
            </a:endParaRPr>
          </a:p>
          <a:p>
            <a:pPr lvl="1"/>
            <a:endParaRPr lang="en-US" sz="1600" dirty="0">
              <a:solidFill>
                <a:schemeClr val="tx2"/>
              </a:solidFill>
            </a:endParaRP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dirty="0"/>
          </a:p>
        </p:txBody>
      </p:sp>
      <p:sp>
        <p:nvSpPr>
          <p:cNvPr id="5" name="Rectangle 4">
            <a:extLst>
              <a:ext uri="{FF2B5EF4-FFF2-40B4-BE49-F238E27FC236}">
                <a16:creationId xmlns:a16="http://schemas.microsoft.com/office/drawing/2014/main" id="{B640A8AE-BD0C-D002-A965-954C48B379B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6FFF9F9A-C2C2-A549-B66B-26595A31446D}"/>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11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B2C40-9B23-D394-CFAF-C98B6751C5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5814F2-BAAC-6791-C2FC-7DD874F6C674}"/>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Redemption Example</a:t>
            </a:r>
          </a:p>
        </p:txBody>
      </p:sp>
      <p:sp>
        <p:nvSpPr>
          <p:cNvPr id="3" name="Content Placeholder 2">
            <a:extLst>
              <a:ext uri="{FF2B5EF4-FFF2-40B4-BE49-F238E27FC236}">
                <a16:creationId xmlns:a16="http://schemas.microsoft.com/office/drawing/2014/main" id="{3A29C19F-DE24-F244-6DAC-12AE5A6F0B6B}"/>
              </a:ext>
            </a:extLst>
          </p:cNvPr>
          <p:cNvSpPr>
            <a:spLocks noGrp="1"/>
          </p:cNvSpPr>
          <p:nvPr>
            <p:ph idx="1"/>
          </p:nvPr>
        </p:nvSpPr>
        <p:spPr>
          <a:xfrm>
            <a:off x="883920" y="1952625"/>
            <a:ext cx="10324269" cy="3776071"/>
          </a:xfrm>
        </p:spPr>
        <p:txBody>
          <a:bodyPr>
            <a:normAutofit/>
          </a:bodyPr>
          <a:lstStyle/>
          <a:p>
            <a:r>
              <a:rPr lang="en-US" sz="1800" dirty="0">
                <a:latin typeface="Arial" panose="020B0604020202020204" pitchFamily="34" charset="0"/>
                <a:cs typeface="Arial" panose="020B0604020202020204" pitchFamily="34" charset="0"/>
              </a:rPr>
              <a:t>Value of Company Before Insurance Proceeds		$ 7,000,000</a:t>
            </a:r>
          </a:p>
          <a:p>
            <a:r>
              <a:rPr lang="en-US" sz="1800" dirty="0">
                <a:latin typeface="Arial" panose="020B0604020202020204" pitchFamily="34" charset="0"/>
                <a:cs typeface="Arial" panose="020B0604020202020204" pitchFamily="34" charset="0"/>
              </a:rPr>
              <a:t>Add Value of Life Insurance Proceeds		 	$ 3,500,000</a:t>
            </a:r>
          </a:p>
          <a:p>
            <a:r>
              <a:rPr lang="en-US" sz="1800" dirty="0">
                <a:latin typeface="Arial" panose="020B0604020202020204" pitchFamily="34" charset="0"/>
                <a:cs typeface="Arial" panose="020B0604020202020204" pitchFamily="34" charset="0"/>
              </a:rPr>
              <a:t>Value of Company With Life Insurance Proceeds		$10,500,000</a:t>
            </a:r>
          </a:p>
          <a:p>
            <a:r>
              <a:rPr lang="en-US" sz="1800" dirty="0">
                <a:latin typeface="Arial" panose="020B0604020202020204" pitchFamily="34" charset="0"/>
                <a:cs typeface="Arial" panose="020B0604020202020204" pitchFamily="34" charset="0"/>
              </a:rPr>
              <a:t>Amount Paid to Deceased Shareholder Estate		$ 5,250,000</a:t>
            </a:r>
          </a:p>
          <a:p>
            <a:r>
              <a:rPr lang="en-US" sz="1800" dirty="0">
                <a:latin typeface="Arial" panose="020B0604020202020204" pitchFamily="34" charset="0"/>
                <a:cs typeface="Arial" panose="020B0604020202020204" pitchFamily="34" charset="0"/>
              </a:rPr>
              <a:t>Value of Company Owned by Surviving Shareholder	$ 5,250,000</a:t>
            </a:r>
          </a:p>
          <a:p>
            <a:r>
              <a:rPr lang="en-US" sz="1800" dirty="0">
                <a:latin typeface="Arial" panose="020B0604020202020204" pitchFamily="34" charset="0"/>
                <a:cs typeface="Arial" panose="020B0604020202020204" pitchFamily="34" charset="0"/>
              </a:rPr>
              <a:t>The estate of the deceased shareholder reports a value of 	$ 5,250,000.</a:t>
            </a:r>
          </a:p>
          <a:p>
            <a:r>
              <a:rPr lang="en-US" sz="1800" dirty="0">
                <a:latin typeface="Arial" panose="020B0604020202020204" pitchFamily="34" charset="0"/>
                <a:cs typeface="Arial" panose="020B0604020202020204" pitchFamily="34" charset="0"/>
              </a:rPr>
              <a:t>The surviving shareholder’s value per share is increased. </a:t>
            </a:r>
          </a:p>
          <a:p>
            <a:r>
              <a:rPr lang="en-US" sz="1800" dirty="0">
                <a:latin typeface="Arial" panose="020B0604020202020204" pitchFamily="34" charset="0"/>
                <a:cs typeface="Arial" panose="020B0604020202020204" pitchFamily="34" charset="0"/>
              </a:rPr>
              <a:t>The outside basis per share of the surviving shareholder is not changed as a result of this transaction. </a:t>
            </a:r>
          </a:p>
          <a:p>
            <a:pPr marL="914400" lvl="2" indent="0">
              <a:buNone/>
            </a:pPr>
            <a:endParaRPr lang="en-US" sz="1800" dirty="0">
              <a:latin typeface="Arial" panose="020B0604020202020204" pitchFamily="34" charset="0"/>
              <a:cs typeface="Arial" panose="020B0604020202020204" pitchFamily="34" charset="0"/>
            </a:endParaRPr>
          </a:p>
          <a:p>
            <a:pPr lvl="1"/>
            <a:endParaRPr lang="en-US" sz="1600" dirty="0">
              <a:solidFill>
                <a:schemeClr val="tx2"/>
              </a:solidFill>
            </a:endParaRPr>
          </a:p>
        </p:txBody>
      </p:sp>
      <p:sp>
        <p:nvSpPr>
          <p:cNvPr id="4" name="Slide Number Placeholder 3">
            <a:extLst>
              <a:ext uri="{FF2B5EF4-FFF2-40B4-BE49-F238E27FC236}">
                <a16:creationId xmlns:a16="http://schemas.microsoft.com/office/drawing/2014/main" id="{244F7456-9CE9-55A9-8F2A-F407172C8876}"/>
              </a:ext>
            </a:extLst>
          </p:cNvPr>
          <p:cNvSpPr>
            <a:spLocks noGrp="1"/>
          </p:cNvSpPr>
          <p:nvPr>
            <p:ph type="sldNum" sz="quarter" idx="12"/>
          </p:nvPr>
        </p:nvSpPr>
        <p:spPr/>
        <p:txBody>
          <a:bodyPr/>
          <a:lstStyle/>
          <a:p>
            <a:pPr>
              <a:defRPr/>
            </a:pPr>
            <a:fld id="{5BDBC964-145E-46F2-873C-964447E6BE34}" type="slidenum">
              <a:rPr lang="en-US" altLang="en-US" smtClean="0"/>
              <a:pPr>
                <a:defRPr/>
              </a:pPr>
              <a:t>34</a:t>
            </a:fld>
            <a:endParaRPr lang="en-US" altLang="en-US" dirty="0"/>
          </a:p>
        </p:txBody>
      </p:sp>
      <p:sp>
        <p:nvSpPr>
          <p:cNvPr id="5" name="Rectangle 4">
            <a:extLst>
              <a:ext uri="{FF2B5EF4-FFF2-40B4-BE49-F238E27FC236}">
                <a16:creationId xmlns:a16="http://schemas.microsoft.com/office/drawing/2014/main" id="{C87C1F8B-6428-9D6F-4BFA-67BF20EA9CC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765DE0D1-1ED2-DBC8-CD66-3D9C5EE07D74}"/>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700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Cross Purchase Example</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p:txBody>
          <a:bodyPr/>
          <a:lstStyle/>
          <a:p>
            <a:r>
              <a:rPr lang="en-US" sz="1800" dirty="0">
                <a:latin typeface="Arial" panose="020B0604020202020204" pitchFamily="34" charset="0"/>
                <a:cs typeface="Arial" panose="020B0604020202020204" pitchFamily="34" charset="0"/>
              </a:rPr>
              <a:t>Assume the same facts as the previous slide except that this structure is now a cross purchase agreement and shareholders each own a policy on the other.</a:t>
            </a:r>
          </a:p>
          <a:p>
            <a:pPr lvl="1"/>
            <a:r>
              <a:rPr lang="en-US" sz="1800" dirty="0">
                <a:latin typeface="Arial" panose="020B0604020202020204" pitchFamily="34" charset="0"/>
                <a:cs typeface="Arial" panose="020B0604020202020204" pitchFamily="34" charset="0"/>
              </a:rPr>
              <a:t>In a cross-purchase agreement, the following results: </a:t>
            </a:r>
          </a:p>
          <a:p>
            <a:pPr lvl="2"/>
            <a:r>
              <a:rPr lang="en-US" sz="1800" dirty="0">
                <a:latin typeface="Arial" panose="020B0604020202020204" pitchFamily="34" charset="0"/>
                <a:cs typeface="Arial" panose="020B0604020202020204" pitchFamily="34" charset="0"/>
              </a:rPr>
              <a:t>Business is valued at $7 million.</a:t>
            </a:r>
          </a:p>
          <a:p>
            <a:pPr lvl="2"/>
            <a:r>
              <a:rPr lang="en-US" sz="1800" dirty="0">
                <a:latin typeface="Arial" panose="020B0604020202020204" pitchFamily="34" charset="0"/>
                <a:cs typeface="Arial" panose="020B0604020202020204" pitchFamily="34" charset="0"/>
              </a:rPr>
              <a:t>Deceased shareholder is bought out by surviving shareholder for $3.5 million (50% interest). </a:t>
            </a:r>
          </a:p>
          <a:p>
            <a:pPr lvl="2"/>
            <a:r>
              <a:rPr lang="en-US" sz="1800" dirty="0">
                <a:latin typeface="Arial" panose="020B0604020202020204" pitchFamily="34" charset="0"/>
                <a:cs typeface="Arial" panose="020B0604020202020204" pitchFamily="34" charset="0"/>
              </a:rPr>
              <a:t>$3.5 million is included in deceased shareholder’s estate. </a:t>
            </a:r>
          </a:p>
          <a:p>
            <a:pPr lvl="2"/>
            <a:r>
              <a:rPr lang="en-US" sz="1800" dirty="0">
                <a:latin typeface="Arial" panose="020B0604020202020204" pitchFamily="34" charset="0"/>
                <a:cs typeface="Arial" panose="020B0604020202020204" pitchFamily="34" charset="0"/>
              </a:rPr>
              <a:t>Surviving shareholder receives $3.5 million of life insurance and uses the life insurance to purchase the deceased shareholder’s interest for $3.5 million.</a:t>
            </a:r>
          </a:p>
          <a:p>
            <a:pPr lvl="2"/>
            <a:r>
              <a:rPr lang="en-US" sz="1800" dirty="0">
                <a:latin typeface="Arial" panose="020B0604020202020204" pitchFamily="34" charset="0"/>
                <a:cs typeface="Arial" panose="020B0604020202020204" pitchFamily="34" charset="0"/>
              </a:rPr>
              <a:t>Surviving shareholder owns a business valued at $7 million. </a:t>
            </a:r>
          </a:p>
          <a:p>
            <a:pPr lvl="2"/>
            <a:r>
              <a:rPr lang="en-US" sz="1800" dirty="0">
                <a:latin typeface="Arial" panose="020B0604020202020204" pitchFamily="34" charset="0"/>
                <a:cs typeface="Arial" panose="020B0604020202020204" pitchFamily="34" charset="0"/>
              </a:rPr>
              <a:t>Surviving shareholder has basis in shares purchased from deceased shareholder equal to amount paid. </a:t>
            </a:r>
          </a:p>
          <a:p>
            <a:pPr lvl="2"/>
            <a:r>
              <a:rPr lang="en-US" sz="1800" dirty="0">
                <a:latin typeface="Arial" panose="020B0604020202020204" pitchFamily="34" charset="0"/>
                <a:cs typeface="Arial" panose="020B0604020202020204" pitchFamily="34" charset="0"/>
              </a:rPr>
              <a:t>The surviving shareholder receives the entire benefit of the life insurance and gets a step up in basis. </a:t>
            </a:r>
          </a:p>
          <a:p>
            <a:pPr lvl="1"/>
            <a:endParaRPr lang="en-US" sz="1200" dirty="0">
              <a:solidFill>
                <a:schemeClr val="tx2"/>
              </a:solidFill>
            </a:endParaRP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35</a:t>
            </a:fld>
            <a:endParaRPr lang="en-US" altLang="en-US" dirty="0"/>
          </a:p>
        </p:txBody>
      </p:sp>
      <p:sp>
        <p:nvSpPr>
          <p:cNvPr id="5" name="Rectangle 4">
            <a:extLst>
              <a:ext uri="{FF2B5EF4-FFF2-40B4-BE49-F238E27FC236}">
                <a16:creationId xmlns:a16="http://schemas.microsoft.com/office/drawing/2014/main" id="{F90812B1-77E8-ED31-9D3A-4517F4B4B808}"/>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6D897EAB-B30B-E84A-1E4C-521FF6F86197}"/>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985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Discuss the Economics with Clients</a:t>
            </a:r>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If the clients intend that the survivor, rather than the deceased’s family, will receive the entire benefit of life insurance, then a cross purchase may be a solution. </a:t>
            </a:r>
          </a:p>
          <a:p>
            <a:r>
              <a:rPr lang="en-US" sz="2400" dirty="0">
                <a:latin typeface="Arial" panose="020B0604020202020204" pitchFamily="34" charset="0"/>
                <a:cs typeface="Arial" panose="020B0604020202020204" pitchFamily="34" charset="0"/>
              </a:rPr>
              <a:t>If the clients want both parties to benefit from life insurance, then the value of life insurance should be included in the value and a redemption designed. Note that a cross purchase agreement could also be designed to take into account life insurance proceeds. </a:t>
            </a:r>
          </a:p>
          <a:p>
            <a:r>
              <a:rPr lang="en-US" sz="2400" b="1" dirty="0">
                <a:latin typeface="Arial" panose="020B0604020202020204" pitchFamily="34" charset="0"/>
                <a:cs typeface="Arial" panose="020B0604020202020204" pitchFamily="34" charset="0"/>
              </a:rPr>
              <a:t>One Option</a:t>
            </a:r>
            <a:r>
              <a:rPr lang="en-US" sz="2400" dirty="0">
                <a:latin typeface="Arial" panose="020B0604020202020204" pitchFamily="34" charset="0"/>
                <a:cs typeface="Arial" panose="020B0604020202020204" pitchFamily="34" charset="0"/>
              </a:rPr>
              <a:t>: Use a cross purchase to the extent of life insurance proceeds and a redemption in excess of insurance proceeds. (This doesn’t solve the economics if life insurance isn’t considered in the equation.)</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36</a:t>
            </a:fld>
            <a:endParaRPr lang="en-US" altLang="en-US" dirty="0"/>
          </a:p>
        </p:txBody>
      </p:sp>
      <p:sp>
        <p:nvSpPr>
          <p:cNvPr id="5" name="Rectangle 4">
            <a:extLst>
              <a:ext uri="{FF2B5EF4-FFF2-40B4-BE49-F238E27FC236}">
                <a16:creationId xmlns:a16="http://schemas.microsoft.com/office/drawing/2014/main" id="{A0536041-16D5-3814-A4EF-AFDA357FC64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858E225-1EDD-E526-14E7-3798CBAF014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08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001B2-D665-D2C5-D023-5A80530C43FD}"/>
            </a:ext>
          </a:extLst>
        </p:cNvPr>
        <p:cNvGrpSpPr/>
        <p:nvPr/>
      </p:nvGrpSpPr>
      <p:grpSpPr>
        <a:xfrm>
          <a:off x="0" y="0"/>
          <a:ext cx="0" cy="0"/>
          <a:chOff x="0" y="0"/>
          <a:chExt cx="0" cy="0"/>
        </a:xfrm>
      </p:grpSpPr>
      <p:sp>
        <p:nvSpPr>
          <p:cNvPr id="3074" name="AutoShape 2">
            <a:extLst>
              <a:ext uri="{FF2B5EF4-FFF2-40B4-BE49-F238E27FC236}">
                <a16:creationId xmlns:a16="http://schemas.microsoft.com/office/drawing/2014/main" id="{A893F01B-B62C-6414-8701-D26F0FB796C9}"/>
              </a:ext>
            </a:extLst>
          </p:cNvPr>
          <p:cNvSpPr>
            <a:spLocks noGrp="1" noChangeArrowheads="1"/>
          </p:cNvSpPr>
          <p:nvPr>
            <p:ph type="ctrTitle"/>
          </p:nvPr>
        </p:nvSpPr>
        <p:spPr/>
        <p:txBody>
          <a:bodyPr/>
          <a:lstStyle/>
          <a:p>
            <a:pPr eaLnBrk="1" hangingPunct="1"/>
            <a:r>
              <a:rPr lang="en-US" altLang="en-US" sz="4400" dirty="0">
                <a:latin typeface="Arial" panose="020B0604020202020204" pitchFamily="34" charset="0"/>
                <a:cs typeface="Arial" panose="020B0604020202020204" pitchFamily="34" charset="0"/>
              </a:rPr>
              <a:t>What About Using a Life Insurance LLC?</a:t>
            </a:r>
            <a:endParaRPr lang="en-US" altLang="en-US" sz="5400" i="1" dirty="0">
              <a:latin typeface="Arial" panose="020B0604020202020204" pitchFamily="34" charset="0"/>
              <a:cs typeface="Arial" panose="020B0604020202020204" pitchFamily="34" charset="0"/>
            </a:endParaRPr>
          </a:p>
        </p:txBody>
      </p:sp>
      <p:sp>
        <p:nvSpPr>
          <p:cNvPr id="3075" name="Rectangle 3">
            <a:extLst>
              <a:ext uri="{FF2B5EF4-FFF2-40B4-BE49-F238E27FC236}">
                <a16:creationId xmlns:a16="http://schemas.microsoft.com/office/drawing/2014/main" id="{839F6104-F8D3-83E9-37B0-A599D73F75A7}"/>
              </a:ext>
            </a:extLst>
          </p:cNvPr>
          <p:cNvSpPr>
            <a:spLocks noGrp="1" noChangeArrowheads="1"/>
          </p:cNvSpPr>
          <p:nvPr>
            <p:ph type="subTitle" idx="1"/>
          </p:nvPr>
        </p:nvSpPr>
        <p:spPr/>
        <p:txBody>
          <a:bodyPr/>
          <a:lstStyle/>
          <a:p>
            <a:pPr eaLnBrk="1" hangingPunct="1"/>
            <a:endParaRPr lang="en-US" altLang="en-US" sz="3200" b="1" dirty="0"/>
          </a:p>
        </p:txBody>
      </p:sp>
      <p:sp>
        <p:nvSpPr>
          <p:cNvPr id="2" name="Slide Number Placeholder 1">
            <a:extLst>
              <a:ext uri="{FF2B5EF4-FFF2-40B4-BE49-F238E27FC236}">
                <a16:creationId xmlns:a16="http://schemas.microsoft.com/office/drawing/2014/main" id="{881B9583-CE1D-02AC-3010-2801E783603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66F2CAA8-B158-F99F-2474-2EFB16F149B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749299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Life Insurance LLC</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As an alternate to a cross-purchase agreement where individuals own policies on other owners, an insurance LLC is often used to own the life insurance policies.</a:t>
            </a:r>
          </a:p>
          <a:p>
            <a:r>
              <a:rPr lang="en-US" sz="2000" dirty="0">
                <a:latin typeface="Arial" panose="020B0604020202020204" pitchFamily="34" charset="0"/>
                <a:cs typeface="Arial" panose="020B0604020202020204" pitchFamily="34" charset="0"/>
              </a:rPr>
              <a:t>In the life insurance LLC, the business owners create an LLC to hold the life insurance on the various owners and facilitate a cross purchase agreement.</a:t>
            </a:r>
          </a:p>
          <a:p>
            <a:r>
              <a:rPr lang="en-US" sz="2000" dirty="0">
                <a:latin typeface="Arial" panose="020B0604020202020204" pitchFamily="34" charset="0"/>
                <a:cs typeface="Arial" panose="020B0604020202020204" pitchFamily="34" charset="0"/>
              </a:rPr>
              <a:t>The life insurance LLC should be formed as a partnership to avoid any transfer for value issues.</a:t>
            </a:r>
          </a:p>
          <a:p>
            <a:r>
              <a:rPr lang="en-US" sz="2000" dirty="0">
                <a:latin typeface="Arial" panose="020B0604020202020204" pitchFamily="34" charset="0"/>
                <a:cs typeface="Arial" panose="020B0604020202020204" pitchFamily="34" charset="0"/>
              </a:rPr>
              <a:t>In the event of the death of a business owner, the life insurance proceeds are paid to the insurance LLC and then distributed to the remaining owners to purchase the interest of the deceased owner.</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38</a:t>
            </a:fld>
            <a:endParaRPr lang="en-US" altLang="en-US" dirty="0"/>
          </a:p>
        </p:txBody>
      </p:sp>
      <p:sp>
        <p:nvSpPr>
          <p:cNvPr id="5" name="Rectangle 4">
            <a:extLst>
              <a:ext uri="{FF2B5EF4-FFF2-40B4-BE49-F238E27FC236}">
                <a16:creationId xmlns:a16="http://schemas.microsoft.com/office/drawing/2014/main" id="{AFDA5AE2-E90B-72D9-7BC4-25524F336608}"/>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C19B0606-2CFC-F3D0-DE13-A97A92590D93}"/>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22838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a Life Insurance LLC</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p:txBody>
          <a:bodyPr/>
          <a:lstStyle/>
          <a:p>
            <a:r>
              <a:rPr lang="en-US" sz="1600" dirty="0">
                <a:latin typeface="Arial" panose="020B0604020202020204" pitchFamily="34" charset="0"/>
                <a:cs typeface="Arial" panose="020B0604020202020204" pitchFamily="34" charset="0"/>
              </a:rPr>
              <a:t>A separate limited liability company is formed to own buy-sell insurance to provide liquidity at such time as it becomes necessary to purchase the interest of a deceased owner. </a:t>
            </a:r>
          </a:p>
          <a:p>
            <a:r>
              <a:rPr lang="en-US" sz="1600" dirty="0">
                <a:latin typeface="Arial" panose="020B0604020202020204" pitchFamily="34" charset="0"/>
                <a:cs typeface="Arial" panose="020B0604020202020204" pitchFamily="34" charset="0"/>
              </a:rPr>
              <a:t>The business owners execute a cross-purchase agreement that is coupled with the Insurance LLC. </a:t>
            </a:r>
          </a:p>
          <a:p>
            <a:r>
              <a:rPr lang="en-US" sz="1600" dirty="0">
                <a:latin typeface="Arial" panose="020B0604020202020204" pitchFamily="34" charset="0"/>
                <a:cs typeface="Arial" panose="020B0604020202020204" pitchFamily="34" charset="0"/>
              </a:rPr>
              <a:t>The LLC is used to purchase, own, and administer policies that are used for purchases of a deceased owner’s interest. </a:t>
            </a:r>
          </a:p>
          <a:p>
            <a:r>
              <a:rPr lang="en-US" sz="1600" dirty="0">
                <a:latin typeface="Arial" panose="020B0604020202020204" pitchFamily="34" charset="0"/>
                <a:cs typeface="Arial" panose="020B0604020202020204" pitchFamily="34" charset="0"/>
              </a:rPr>
              <a:t>The LLC has a third party manager so that there is centralized management of the policies. </a:t>
            </a:r>
          </a:p>
          <a:p>
            <a:r>
              <a:rPr lang="en-US" sz="1600" dirty="0">
                <a:latin typeface="Arial" panose="020B0604020202020204" pitchFamily="34" charset="0"/>
                <a:cs typeface="Arial" panose="020B0604020202020204" pitchFamily="34" charset="0"/>
              </a:rPr>
              <a:t>The LLC is elected to be a partnership for income tax purposes. </a:t>
            </a:r>
          </a:p>
          <a:p>
            <a:r>
              <a:rPr lang="en-US" sz="1600" dirty="0">
                <a:latin typeface="Arial" panose="020B0604020202020204" pitchFamily="34" charset="0"/>
                <a:cs typeface="Arial" panose="020B0604020202020204" pitchFamily="34" charset="0"/>
              </a:rPr>
              <a:t>The LLC is typically funded by distributions to members from one or more operating companies, who then make contributions to the insurance LLC.  </a:t>
            </a:r>
          </a:p>
          <a:p>
            <a:r>
              <a:rPr lang="en-US" sz="1600" dirty="0">
                <a:latin typeface="Arial" panose="020B0604020202020204" pitchFamily="34" charset="0"/>
                <a:cs typeface="Arial" panose="020B0604020202020204" pitchFamily="34" charset="0"/>
              </a:rPr>
              <a:t>LLC pays policy premiums. </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39</a:t>
            </a:fld>
            <a:endParaRPr lang="en-US" altLang="en-US" dirty="0"/>
          </a:p>
        </p:txBody>
      </p:sp>
      <p:sp>
        <p:nvSpPr>
          <p:cNvPr id="5" name="Rectangle 4">
            <a:extLst>
              <a:ext uri="{FF2B5EF4-FFF2-40B4-BE49-F238E27FC236}">
                <a16:creationId xmlns:a16="http://schemas.microsoft.com/office/drawing/2014/main" id="{4129B864-EA78-93E3-96A6-6116229F2F28}"/>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8ED2906E-9708-B683-5117-5D25DD28141D}"/>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72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latin typeface="Arial" panose="020B0604020202020204" pitchFamily="34" charset="0"/>
                <a:cs typeface="Arial" panose="020B0604020202020204" pitchFamily="34" charset="0"/>
              </a:rPr>
              <a:t>Connelly v. United States </a:t>
            </a:r>
            <a:r>
              <a:rPr lang="en-US" dirty="0">
                <a:latin typeface="Arial" panose="020B0604020202020204" pitchFamily="34" charset="0"/>
                <a:cs typeface="Arial" panose="020B0604020202020204" pitchFamily="34" charset="0"/>
              </a:rPr>
              <a:t>- Facts</a:t>
            </a:r>
          </a:p>
        </p:txBody>
      </p:sp>
      <p:sp>
        <p:nvSpPr>
          <p:cNvPr id="3" name="Content Placeholder 2"/>
          <p:cNvSpPr>
            <a:spLocks noGrp="1"/>
          </p:cNvSpPr>
          <p:nvPr>
            <p:ph idx="1"/>
          </p:nvPr>
        </p:nvSpPr>
        <p:spPr/>
        <p:txBody>
          <a:bodyPr>
            <a:normAutofit/>
          </a:bodyPr>
          <a:lstStyle/>
          <a:p>
            <a:pPr marL="0" marR="0">
              <a:lnSpc>
                <a:spcPct val="107000"/>
              </a:lnSpc>
              <a:spcBef>
                <a:spcPts val="0"/>
              </a:spcBef>
              <a:spcAft>
                <a:spcPts val="800"/>
              </a:spcAft>
            </a:pPr>
            <a:r>
              <a:rPr lang="en-US" sz="1800" i="1" dirty="0">
                <a:effectLst/>
                <a:latin typeface="Arial" panose="020B0604020202020204" pitchFamily="34" charset="0"/>
                <a:ea typeface="Calibri" panose="020F0502020204030204" pitchFamily="34" charset="0"/>
              </a:rPr>
              <a:t>Connelly v. United States, </a:t>
            </a:r>
            <a:r>
              <a:rPr lang="en-US" sz="1800" dirty="0">
                <a:effectLst/>
                <a:latin typeface="Arial" panose="020B0604020202020204" pitchFamily="34" charset="0"/>
                <a:ea typeface="Calibri" panose="020F0502020204030204" pitchFamily="34" charset="0"/>
              </a:rPr>
              <a:t>602 US ___ (2024)</a:t>
            </a:r>
          </a:p>
          <a:p>
            <a:pPr marL="0" marR="0">
              <a:lnSpc>
                <a:spcPct val="107000"/>
              </a:lnSpc>
              <a:spcBef>
                <a:spcPts val="0"/>
              </a:spcBef>
              <a:spcAft>
                <a:spcPts val="800"/>
              </a:spcAft>
            </a:pPr>
            <a:r>
              <a:rPr lang="en-US" sz="1800" i="1" dirty="0">
                <a:effectLst/>
                <a:latin typeface="Arial" panose="020B0604020202020204" pitchFamily="34" charset="0"/>
                <a:ea typeface="Calibri" panose="020F0502020204030204" pitchFamily="34" charset="0"/>
              </a:rPr>
              <a:t>Connelly v. United States</a:t>
            </a:r>
            <a:r>
              <a:rPr lang="en-US" sz="1800" dirty="0">
                <a:effectLst/>
                <a:latin typeface="Arial" panose="020B0604020202020204" pitchFamily="34" charset="0"/>
                <a:ea typeface="Calibri" panose="020F0502020204030204" pitchFamily="34" charset="0"/>
              </a:rPr>
              <a:t>, 131 AFTR 2d 2023-1902 (8th Cir. June 2, 2023), </a:t>
            </a:r>
            <a:r>
              <a:rPr lang="en-US" sz="1800" dirty="0" err="1">
                <a:effectLst/>
                <a:latin typeface="Arial" panose="020B0604020202020204" pitchFamily="34" charset="0"/>
                <a:ea typeface="Calibri" panose="020F0502020204030204" pitchFamily="34" charset="0"/>
              </a:rPr>
              <a:t>aff’g</a:t>
            </a:r>
            <a:r>
              <a:rPr lang="en-US" sz="1800" dirty="0">
                <a:effectLst/>
                <a:latin typeface="Arial" panose="020B0604020202020204" pitchFamily="34" charset="0"/>
                <a:ea typeface="Calibri" panose="020F0502020204030204" pitchFamily="34" charset="0"/>
              </a:rPr>
              <a:t> 128 AFTR 2d 2021-5955 (E.D. Mo. 2021). </a:t>
            </a:r>
            <a:endParaRPr lang="en-US" sz="1400" dirty="0">
              <a:highlight>
                <a:srgbClr val="FFFF00"/>
              </a:highlight>
              <a:latin typeface="Arial" panose="020B0604020202020204" pitchFamily="34" charset="0"/>
              <a:ea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Times New Roman" panose="02020603050405020304" pitchFamily="18" charset="0"/>
              </a:rPr>
              <a:t>Michael and Thomas Connelly were brothers.  Together, they owned Crown C Corporation.  Michael owned a 77.18% of the Company and Thomas owned the remaining 22.82%. </a:t>
            </a:r>
          </a:p>
          <a:p>
            <a:pPr marL="0">
              <a:lnSpc>
                <a:spcPct val="107000"/>
              </a:lnSpc>
              <a:spcBef>
                <a:spcPts val="0"/>
              </a:spcBef>
              <a:spcAft>
                <a:spcPts val="800"/>
              </a:spcAft>
            </a:pPr>
            <a:r>
              <a:rPr lang="en-US" sz="1800" dirty="0">
                <a:effectLst/>
                <a:latin typeface="Arial" panose="020B0604020202020204" pitchFamily="34" charset="0"/>
                <a:ea typeface="Times New Roman" panose="02020603050405020304" pitchFamily="18" charset="0"/>
              </a:rPr>
              <a:t>The two brothers entered into a stock purchase agreement that permitted either brother to buy out the other upon death of the other.  If the surviving brother chose not to purchase the shares of the deceased brother, then the company had an obligation to redeem the shares.</a:t>
            </a:r>
          </a:p>
          <a:p>
            <a:pPr marL="0" marR="0">
              <a:lnSpc>
                <a:spcPct val="107000"/>
              </a:lnSpc>
              <a:spcBef>
                <a:spcPts val="0"/>
              </a:spcBef>
              <a:spcAft>
                <a:spcPts val="800"/>
              </a:spcAft>
            </a:pPr>
            <a:r>
              <a:rPr lang="en-US" sz="1800" dirty="0">
                <a:effectLst/>
                <a:latin typeface="Arial" panose="020B0604020202020204" pitchFamily="34" charset="0"/>
                <a:ea typeface="Times New Roman" panose="02020603050405020304" pitchFamily="18" charset="0"/>
              </a:rPr>
              <a:t>The corporation obtained life insurance on each of the brothers.  The </a:t>
            </a:r>
            <a:r>
              <a:rPr lang="en-US" sz="1800" dirty="0">
                <a:latin typeface="Arial" panose="020B0604020202020204" pitchFamily="34" charset="0"/>
                <a:ea typeface="Times New Roman" panose="02020603050405020304" pitchFamily="18" charset="0"/>
              </a:rPr>
              <a:t>company was the owner and the insured of the life insurance. </a:t>
            </a:r>
            <a:endParaRPr lang="en-US" sz="1800" dirty="0">
              <a:effectLst/>
              <a:latin typeface="Arial" panose="020B0604020202020204" pitchFamily="34" charset="0"/>
              <a:ea typeface="Times New Roman" panose="02020603050405020304" pitchFamily="18" charset="0"/>
            </a:endParaRPr>
          </a:p>
          <a:p>
            <a:pPr marL="0" marR="0">
              <a:lnSpc>
                <a:spcPct val="107000"/>
              </a:lnSpc>
              <a:spcBef>
                <a:spcPts val="0"/>
              </a:spcBef>
              <a:spcAft>
                <a:spcPts val="800"/>
              </a:spcAft>
            </a:pPr>
            <a:r>
              <a:rPr lang="en-US" sz="1800" dirty="0">
                <a:effectLst/>
                <a:latin typeface="Arial" panose="020B0604020202020204" pitchFamily="34" charset="0"/>
                <a:ea typeface="Times New Roman" panose="02020603050405020304" pitchFamily="18" charset="0"/>
              </a:rPr>
              <a:t>The purpose of the life insurance was to provide a source to redeem the shares of either brother if one of them died. </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4</a:t>
            </a:fld>
            <a:endParaRPr lang="en-US" altLang="en-US" dirty="0"/>
          </a:p>
        </p:txBody>
      </p:sp>
      <p:sp>
        <p:nvSpPr>
          <p:cNvPr id="5" name="Rectangle 4">
            <a:extLst>
              <a:ext uri="{FF2B5EF4-FFF2-40B4-BE49-F238E27FC236}">
                <a16:creationId xmlns:a16="http://schemas.microsoft.com/office/drawing/2014/main" id="{27686D18-76A8-EEED-950C-6F53BE44296A}"/>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006CC2B8-0FAB-05B9-8149-407A70FD201C}"/>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8031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AF758-5387-3A62-C9EA-226697B588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9D7E44-91E9-3AB9-2FC7-22AEB5D8C19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Advantages</a:t>
            </a:r>
            <a:r>
              <a:rPr lang="en-US" dirty="0"/>
              <a:t> </a:t>
            </a:r>
            <a:r>
              <a:rPr lang="en-US" dirty="0">
                <a:latin typeface="Arial" panose="020B0604020202020204" pitchFamily="34" charset="0"/>
                <a:cs typeface="Arial" panose="020B0604020202020204" pitchFamily="34" charset="0"/>
              </a:rPr>
              <a:t>of Life Insurance LLC</a:t>
            </a:r>
          </a:p>
        </p:txBody>
      </p:sp>
      <p:sp>
        <p:nvSpPr>
          <p:cNvPr id="3" name="Content Placeholder 2">
            <a:extLst>
              <a:ext uri="{FF2B5EF4-FFF2-40B4-BE49-F238E27FC236}">
                <a16:creationId xmlns:a16="http://schemas.microsoft.com/office/drawing/2014/main" id="{F2E56B6D-1673-D262-F64F-F6D30DAAEA99}"/>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Cross purchase is facilitated, particularly when there are more than two owners. </a:t>
            </a:r>
          </a:p>
          <a:p>
            <a:r>
              <a:rPr lang="en-US" sz="2000" dirty="0">
                <a:latin typeface="Arial" panose="020B0604020202020204" pitchFamily="34" charset="0"/>
                <a:cs typeface="Arial" panose="020B0604020202020204" pitchFamily="34" charset="0"/>
              </a:rPr>
              <a:t>This structure may provide asset protection from personal and company creditors.</a:t>
            </a:r>
          </a:p>
          <a:p>
            <a:r>
              <a:rPr lang="en-US" sz="2000" dirty="0">
                <a:latin typeface="Arial" panose="020B0604020202020204" pitchFamily="34" charset="0"/>
                <a:cs typeface="Arial" panose="020B0604020202020204" pitchFamily="34" charset="0"/>
              </a:rPr>
              <a:t>When a purchase occurs from a deceased shareholder’s estate, the purchasing shareholders obtain a tax basis equal to the purchase price.</a:t>
            </a:r>
          </a:p>
          <a:p>
            <a:r>
              <a:rPr lang="en-US" sz="2000" dirty="0">
                <a:latin typeface="Arial" panose="020B0604020202020204" pitchFamily="34" charset="0"/>
                <a:cs typeface="Arial" panose="020B0604020202020204" pitchFamily="34" charset="0"/>
              </a:rPr>
              <a:t>Recognition of gain is avoided for those owners who leave the related business and want to take the policies that insure them. See PLR 9625013 where the IRS held that when LLC members qualify as partners, partner exception to transfer for value rules apply. </a:t>
            </a:r>
          </a:p>
          <a:p>
            <a:r>
              <a:rPr lang="en-US" sz="2000" dirty="0">
                <a:latin typeface="Arial" panose="020B0604020202020204" pitchFamily="34" charset="0"/>
                <a:cs typeface="Arial" panose="020B0604020202020204" pitchFamily="34" charset="0"/>
              </a:rPr>
              <a:t>Death benefit is income tax free for the buy-out. </a:t>
            </a:r>
          </a:p>
          <a:p>
            <a:r>
              <a:rPr lang="en-US" sz="2000" dirty="0">
                <a:latin typeface="Arial" panose="020B0604020202020204" pitchFamily="34" charset="0"/>
                <a:cs typeface="Arial" panose="020B0604020202020204" pitchFamily="34" charset="0"/>
              </a:rPr>
              <a:t>Insurance LLC provides flexibility as to how premium costs are shared by owners. </a:t>
            </a:r>
          </a:p>
          <a:p>
            <a:r>
              <a:rPr lang="en-US" sz="2000" dirty="0">
                <a:latin typeface="Arial" panose="020B0604020202020204" pitchFamily="34" charset="0"/>
                <a:cs typeface="Arial" panose="020B0604020202020204" pitchFamily="34" charset="0"/>
              </a:rPr>
              <a:t>Consider structuring LLC to qualify as a trade or business. </a:t>
            </a:r>
          </a:p>
        </p:txBody>
      </p:sp>
      <p:sp>
        <p:nvSpPr>
          <p:cNvPr id="4" name="Slide Number Placeholder 3">
            <a:extLst>
              <a:ext uri="{FF2B5EF4-FFF2-40B4-BE49-F238E27FC236}">
                <a16:creationId xmlns:a16="http://schemas.microsoft.com/office/drawing/2014/main" id="{F15AF8B1-883A-708F-D838-94C8804AF045}"/>
              </a:ext>
            </a:extLst>
          </p:cNvPr>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dirty="0"/>
          </a:p>
        </p:txBody>
      </p:sp>
      <p:sp>
        <p:nvSpPr>
          <p:cNvPr id="5" name="Rectangle 4">
            <a:extLst>
              <a:ext uri="{FF2B5EF4-FFF2-40B4-BE49-F238E27FC236}">
                <a16:creationId xmlns:a16="http://schemas.microsoft.com/office/drawing/2014/main" id="{A847CE48-2B5D-0F0C-EB39-EB109EE68572}"/>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BDDC54D9-BC6B-E26A-29C6-412C1E8F1D89}"/>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554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86EBB-C949-5141-DF91-D9F8ECECB1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7BD0F-1210-6FEF-586A-F8FA538C3791}"/>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How Does Life Insurance LLC Work Upon Death of Owner</a:t>
            </a:r>
          </a:p>
        </p:txBody>
      </p:sp>
      <p:sp>
        <p:nvSpPr>
          <p:cNvPr id="3" name="Content Placeholder 2">
            <a:extLst>
              <a:ext uri="{FF2B5EF4-FFF2-40B4-BE49-F238E27FC236}">
                <a16:creationId xmlns:a16="http://schemas.microsoft.com/office/drawing/2014/main" id="{1657C1E5-06BD-7684-6B44-6C835246B90F}"/>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LLC redeems the membership interest (of the insurance LLC) that was owned by the deceased member from the deceased owner’s estate.</a:t>
            </a:r>
          </a:p>
          <a:p>
            <a:r>
              <a:rPr lang="en-US" sz="2000" dirty="0">
                <a:latin typeface="Arial" panose="020B0604020202020204" pitchFamily="34" charset="0"/>
                <a:cs typeface="Arial" panose="020B0604020202020204" pitchFamily="34" charset="0"/>
              </a:rPr>
              <a:t>Life insurance proceeds are collected and distributed to remaining members of the LLC. </a:t>
            </a:r>
          </a:p>
          <a:p>
            <a:r>
              <a:rPr lang="en-US" sz="2000" dirty="0">
                <a:latin typeface="Arial" panose="020B0604020202020204" pitchFamily="34" charset="0"/>
                <a:cs typeface="Arial" panose="020B0604020202020204" pitchFamily="34" charset="0"/>
              </a:rPr>
              <a:t>Remaining  members use the proceeds to purchase the deceased business owner’s equity in the operating business. </a:t>
            </a:r>
          </a:p>
          <a:p>
            <a:r>
              <a:rPr lang="en-US" sz="2000" dirty="0">
                <a:latin typeface="Arial" panose="020B0604020202020204" pitchFamily="34" charset="0"/>
                <a:cs typeface="Arial" panose="020B0604020202020204" pitchFamily="34" charset="0"/>
              </a:rPr>
              <a:t>If members wanted to share the value of the life insurance proceeds, redemption of the deceased member’s membership interest could include the value of the life insurance – and under the </a:t>
            </a:r>
            <a:r>
              <a:rPr lang="en-US" sz="2000" i="1" dirty="0">
                <a:latin typeface="Arial" panose="020B0604020202020204" pitchFamily="34" charset="0"/>
                <a:cs typeface="Arial" panose="020B0604020202020204" pitchFamily="34" charset="0"/>
              </a:rPr>
              <a:t>Connelly</a:t>
            </a:r>
            <a:r>
              <a:rPr lang="en-US" sz="2000" dirty="0">
                <a:latin typeface="Arial" panose="020B0604020202020204" pitchFamily="34" charset="0"/>
                <a:cs typeface="Arial" panose="020B0604020202020204" pitchFamily="34" charset="0"/>
              </a:rPr>
              <a:t> analysis, </a:t>
            </a:r>
            <a:r>
              <a:rPr lang="en-US" sz="2000" b="1" dirty="0">
                <a:latin typeface="Arial" panose="020B0604020202020204" pitchFamily="34" charset="0"/>
                <a:cs typeface="Arial" panose="020B0604020202020204" pitchFamily="34" charset="0"/>
              </a:rPr>
              <a:t>this might be required. </a:t>
            </a:r>
          </a:p>
          <a:p>
            <a:r>
              <a:rPr lang="en-US" sz="2000" b="1" dirty="0">
                <a:latin typeface="Arial" panose="020B0604020202020204" pitchFamily="34" charset="0"/>
                <a:cs typeface="Arial" panose="020B0604020202020204" pitchFamily="34" charset="0"/>
              </a:rPr>
              <a:t>Question: Can you allocate the death benefit proceeds to all owners other than the deceased? </a:t>
            </a:r>
          </a:p>
          <a:p>
            <a:endParaRPr lang="en-US" sz="2000" b="1"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531A852-D4A1-9077-C123-F1E2330EB079}"/>
              </a:ext>
            </a:extLst>
          </p:cNvPr>
          <p:cNvSpPr>
            <a:spLocks noGrp="1"/>
          </p:cNvSpPr>
          <p:nvPr>
            <p:ph type="sldNum" sz="quarter" idx="12"/>
          </p:nvPr>
        </p:nvSpPr>
        <p:spPr/>
        <p:txBody>
          <a:bodyPr/>
          <a:lstStyle/>
          <a:p>
            <a:pPr>
              <a:defRPr/>
            </a:pPr>
            <a:fld id="{5BDBC964-145E-46F2-873C-964447E6BE34}" type="slidenum">
              <a:rPr lang="en-US" altLang="en-US" smtClean="0"/>
              <a:pPr>
                <a:defRPr/>
              </a:pPr>
              <a:t>41</a:t>
            </a:fld>
            <a:endParaRPr lang="en-US" altLang="en-US" dirty="0"/>
          </a:p>
        </p:txBody>
      </p:sp>
      <p:sp>
        <p:nvSpPr>
          <p:cNvPr id="5" name="Rectangle 4">
            <a:extLst>
              <a:ext uri="{FF2B5EF4-FFF2-40B4-BE49-F238E27FC236}">
                <a16:creationId xmlns:a16="http://schemas.microsoft.com/office/drawing/2014/main" id="{5DBE9C1D-C631-A076-96CB-AC15DEE458E4}"/>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82584186-1E91-1D8E-F779-CBA9CBB33012}"/>
              </a:ext>
            </a:extLst>
          </p:cNvPr>
          <p:cNvCxnSpPr/>
          <p:nvPr/>
        </p:nvCxnSpPr>
        <p:spPr>
          <a:xfrm>
            <a:off x="883920" y="169935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8388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14AE0-2BD3-F7A8-178B-0F6B97467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7E5BE6-6958-5C7A-0EB5-2CDD78C48E85}"/>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Challenges</a:t>
            </a:r>
            <a:r>
              <a:rPr lang="en-US" dirty="0"/>
              <a:t> </a:t>
            </a:r>
            <a:r>
              <a:rPr lang="en-US" dirty="0">
                <a:latin typeface="Arial" panose="020B0604020202020204" pitchFamily="34" charset="0"/>
                <a:cs typeface="Arial" panose="020B0604020202020204" pitchFamily="34" charset="0"/>
              </a:rPr>
              <a:t>of Life Insurance LLC</a:t>
            </a:r>
          </a:p>
        </p:txBody>
      </p:sp>
      <p:sp>
        <p:nvSpPr>
          <p:cNvPr id="3" name="Content Placeholder 2">
            <a:extLst>
              <a:ext uri="{FF2B5EF4-FFF2-40B4-BE49-F238E27FC236}">
                <a16:creationId xmlns:a16="http://schemas.microsoft.com/office/drawing/2014/main" id="{9EBE1B1A-EE3F-E379-194A-6F8202C0770B}"/>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IRS currently has a no rule policy on whether an insurance only LLC will be treated as a partnership for tax purposes and whether the transfer of policies are exempt from transfer for value issues. (See e.g. Rev. Proc 2022-3.) </a:t>
            </a:r>
          </a:p>
          <a:p>
            <a:r>
              <a:rPr lang="en-US" sz="2000" dirty="0">
                <a:latin typeface="Arial" panose="020B0604020202020204" pitchFamily="34" charset="0"/>
                <a:cs typeface="Arial" panose="020B0604020202020204" pitchFamily="34" charset="0"/>
              </a:rPr>
              <a:t>Costs of maintaining the LLC. </a:t>
            </a:r>
          </a:p>
          <a:p>
            <a:r>
              <a:rPr lang="en-US" sz="2000" dirty="0">
                <a:latin typeface="Arial" panose="020B0604020202020204" pitchFamily="34" charset="0"/>
                <a:cs typeface="Arial" panose="020B0604020202020204" pitchFamily="34" charset="0"/>
              </a:rPr>
              <a:t>Currently, LLC creation requires filing under the Corporate Transparency Act. </a:t>
            </a:r>
          </a:p>
          <a:p>
            <a:endParaRPr lang="en-US" sz="20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31AD470-51BE-6075-4E9D-1DD2CCCA3FE1}"/>
              </a:ext>
            </a:extLst>
          </p:cNvPr>
          <p:cNvSpPr>
            <a:spLocks noGrp="1"/>
          </p:cNvSpPr>
          <p:nvPr>
            <p:ph type="sldNum" sz="quarter" idx="12"/>
          </p:nvPr>
        </p:nvSpPr>
        <p:spPr/>
        <p:txBody>
          <a:bodyPr/>
          <a:lstStyle/>
          <a:p>
            <a:pPr>
              <a:defRPr/>
            </a:pPr>
            <a:fld id="{5BDBC964-145E-46F2-873C-964447E6BE34}" type="slidenum">
              <a:rPr lang="en-US" altLang="en-US" smtClean="0"/>
              <a:pPr>
                <a:defRPr/>
              </a:pPr>
              <a:t>42</a:t>
            </a:fld>
            <a:endParaRPr lang="en-US" altLang="en-US" dirty="0"/>
          </a:p>
        </p:txBody>
      </p:sp>
      <p:sp>
        <p:nvSpPr>
          <p:cNvPr id="5" name="Rectangle 4">
            <a:extLst>
              <a:ext uri="{FF2B5EF4-FFF2-40B4-BE49-F238E27FC236}">
                <a16:creationId xmlns:a16="http://schemas.microsoft.com/office/drawing/2014/main" id="{1D49DDC8-AE09-8742-CB04-5A51EC644D1F}"/>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01BC7418-A7B4-1EC3-9033-4CE9D6CAF602}"/>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1904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14AE0-2BD3-F7A8-178B-0F6B97467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7E5BE6-6958-5C7A-0EB5-2CDD78C48E85}"/>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Can you use multiple insurance LLCs</a:t>
            </a:r>
          </a:p>
        </p:txBody>
      </p:sp>
      <p:sp>
        <p:nvSpPr>
          <p:cNvPr id="3" name="Content Placeholder 2">
            <a:extLst>
              <a:ext uri="{FF2B5EF4-FFF2-40B4-BE49-F238E27FC236}">
                <a16:creationId xmlns:a16="http://schemas.microsoft.com/office/drawing/2014/main" id="{9EBE1B1A-EE3F-E379-194A-6F8202C0770B}"/>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Can you create multiple LLC’s to own insurance to fund a cross purchase?</a:t>
            </a:r>
          </a:p>
          <a:p>
            <a:r>
              <a:rPr lang="en-US" sz="2000" dirty="0">
                <a:latin typeface="Arial" panose="020B0604020202020204" pitchFamily="34" charset="0"/>
                <a:cs typeface="Arial" panose="020B0604020202020204" pitchFamily="34" charset="0"/>
              </a:rPr>
              <a:t>To the extent that an owner of the operating business is the insured, that owner would not be an owner in the insurance LLC owning the policy on the business owner. </a:t>
            </a:r>
          </a:p>
          <a:p>
            <a:endParaRPr lang="en-US" sz="20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31AD470-51BE-6075-4E9D-1DD2CCCA3FE1}"/>
              </a:ext>
            </a:extLst>
          </p:cNvPr>
          <p:cNvSpPr>
            <a:spLocks noGrp="1"/>
          </p:cNvSpPr>
          <p:nvPr>
            <p:ph type="sldNum" sz="quarter" idx="12"/>
          </p:nvPr>
        </p:nvSpPr>
        <p:spPr/>
        <p:txBody>
          <a:bodyPr/>
          <a:lstStyle/>
          <a:p>
            <a:pPr>
              <a:defRPr/>
            </a:pPr>
            <a:fld id="{5BDBC964-145E-46F2-873C-964447E6BE34}" type="slidenum">
              <a:rPr lang="en-US" altLang="en-US" smtClean="0"/>
              <a:pPr>
                <a:defRPr/>
              </a:pPr>
              <a:t>43</a:t>
            </a:fld>
            <a:endParaRPr lang="en-US" altLang="en-US" dirty="0"/>
          </a:p>
        </p:txBody>
      </p:sp>
      <p:sp>
        <p:nvSpPr>
          <p:cNvPr id="5" name="Rectangle 4">
            <a:extLst>
              <a:ext uri="{FF2B5EF4-FFF2-40B4-BE49-F238E27FC236}">
                <a16:creationId xmlns:a16="http://schemas.microsoft.com/office/drawing/2014/main" id="{1D49DDC8-AE09-8742-CB04-5A51EC644D1F}"/>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01BC7418-A7B4-1EC3-9033-4CE9D6CAF602}"/>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674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400" dirty="0">
                <a:latin typeface="Arial" panose="020B0604020202020204" pitchFamily="34" charset="0"/>
                <a:cs typeface="Arial" panose="020B0604020202020204" pitchFamily="34" charset="0"/>
              </a:rPr>
              <a:t>Considerations for the Practitioner After </a:t>
            </a:r>
            <a:r>
              <a:rPr lang="en-US" altLang="en-US" sz="4400" i="1" dirty="0">
                <a:latin typeface="Arial" panose="020B0604020202020204" pitchFamily="34" charset="0"/>
                <a:cs typeface="Arial" panose="020B0604020202020204" pitchFamily="34" charset="0"/>
              </a:rPr>
              <a:t>Connelly</a:t>
            </a:r>
            <a:endParaRPr lang="en-US" altLang="en-US" sz="5400" i="1"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Stock Purchase Agreements and Life Insurance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BAAA5439-8049-5F6F-8470-1ED94942C813}"/>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7804636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Possible Capital Loss Situation</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a:xfrm>
            <a:off x="883920" y="1902823"/>
            <a:ext cx="10559659" cy="3962400"/>
          </a:xfrm>
        </p:spPr>
        <p:txBody>
          <a:bodyPr>
            <a:normAutofit/>
          </a:bodyPr>
          <a:lstStyle/>
          <a:p>
            <a:r>
              <a:rPr lang="en-US" sz="2400" dirty="0">
                <a:latin typeface="Arial" panose="020B0604020202020204" pitchFamily="34" charset="0"/>
                <a:cs typeface="Arial" panose="020B0604020202020204" pitchFamily="34" charset="0"/>
              </a:rPr>
              <a:t>There may be a difference between the business deal and the estate tax value. </a:t>
            </a:r>
          </a:p>
          <a:p>
            <a:r>
              <a:rPr lang="en-US" sz="2400" dirty="0">
                <a:latin typeface="Arial" panose="020B0604020202020204" pitchFamily="34" charset="0"/>
                <a:cs typeface="Arial" panose="020B0604020202020204" pitchFamily="34" charset="0"/>
              </a:rPr>
              <a:t>Owners A and B own business worth $7,000,000. They have agreed that a deceased owner will be paid $3,500,000 for such owner’s interest upon death. </a:t>
            </a:r>
          </a:p>
          <a:p>
            <a:r>
              <a:rPr lang="en-US" sz="2400" dirty="0">
                <a:latin typeface="Arial" panose="020B0604020202020204" pitchFamily="34" charset="0"/>
                <a:cs typeface="Arial" panose="020B0604020202020204" pitchFamily="34" charset="0"/>
              </a:rPr>
              <a:t>Owner A dies and is paid $3.5 million. </a:t>
            </a:r>
          </a:p>
          <a:p>
            <a:r>
              <a:rPr lang="en-US" sz="2400" dirty="0">
                <a:latin typeface="Arial" panose="020B0604020202020204" pitchFamily="34" charset="0"/>
                <a:cs typeface="Arial" panose="020B0604020202020204" pitchFamily="34" charset="0"/>
              </a:rPr>
              <a:t>Estate has to report $5,250,000.00. </a:t>
            </a:r>
          </a:p>
          <a:p>
            <a:r>
              <a:rPr lang="en-US" sz="2400" dirty="0">
                <a:latin typeface="Arial" panose="020B0604020202020204" pitchFamily="34" charset="0"/>
                <a:cs typeface="Arial" panose="020B0604020202020204" pitchFamily="34" charset="0"/>
              </a:rPr>
              <a:t>Estate has a capital loss on the redemption. Should estate just take the capital loss? </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45</a:t>
            </a:fld>
            <a:endParaRPr lang="en-US" altLang="en-US" dirty="0"/>
          </a:p>
        </p:txBody>
      </p:sp>
      <p:sp>
        <p:nvSpPr>
          <p:cNvPr id="5" name="Rectangle 4">
            <a:extLst>
              <a:ext uri="{FF2B5EF4-FFF2-40B4-BE49-F238E27FC236}">
                <a16:creationId xmlns:a16="http://schemas.microsoft.com/office/drawing/2014/main" id="{55CF2E31-938A-00D2-B232-C17FFD8CC27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5F32363-8B0E-B701-BFA3-1E6F8A58773B}"/>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78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About an Underfunded Buy/Sell?</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a:xfrm>
            <a:off x="883920" y="1902823"/>
            <a:ext cx="10559659" cy="3962400"/>
          </a:xfrm>
        </p:spPr>
        <p:txBody>
          <a:bodyPr>
            <a:normAutofit/>
          </a:bodyPr>
          <a:lstStyle/>
          <a:p>
            <a:r>
              <a:rPr lang="en-US" sz="2400" dirty="0">
                <a:latin typeface="Arial" panose="020B0604020202020204" pitchFamily="34" charset="0"/>
                <a:cs typeface="Arial" panose="020B0604020202020204" pitchFamily="34" charset="0"/>
              </a:rPr>
              <a:t>Assume Business valued at $10 million. </a:t>
            </a:r>
          </a:p>
          <a:p>
            <a:r>
              <a:rPr lang="en-US" sz="2400" dirty="0">
                <a:latin typeface="Arial" panose="020B0604020202020204" pitchFamily="34" charset="0"/>
                <a:cs typeface="Arial" panose="020B0604020202020204" pitchFamily="34" charset="0"/>
              </a:rPr>
              <a:t>Buy/sell agreement adjusts price to FMV or ties pay-out to estate tax valuation. </a:t>
            </a:r>
          </a:p>
          <a:p>
            <a:r>
              <a:rPr lang="en-US" sz="2400" dirty="0">
                <a:latin typeface="Arial" panose="020B0604020202020204" pitchFamily="34" charset="0"/>
                <a:cs typeface="Arial" panose="020B0604020202020204" pitchFamily="34" charset="0"/>
              </a:rPr>
              <a:t>Insurance amount is $5 million. </a:t>
            </a:r>
          </a:p>
          <a:p>
            <a:r>
              <a:rPr lang="en-US" sz="2400" dirty="0">
                <a:latin typeface="Arial" panose="020B0604020202020204" pitchFamily="34" charset="0"/>
                <a:cs typeface="Arial" panose="020B0604020202020204" pitchFamily="34" charset="0"/>
              </a:rPr>
              <a:t>A dies. Company receives life insurance of $5 million. </a:t>
            </a:r>
          </a:p>
          <a:p>
            <a:r>
              <a:rPr lang="en-US" sz="2400" dirty="0">
                <a:latin typeface="Arial" panose="020B0604020202020204" pitchFamily="34" charset="0"/>
                <a:cs typeface="Arial" panose="020B0604020202020204" pitchFamily="34" charset="0"/>
              </a:rPr>
              <a:t>Company still has to pay A $7.5 million. Company has to come up with $2.5 million of other assets. </a:t>
            </a:r>
          </a:p>
          <a:p>
            <a:r>
              <a:rPr lang="en-US" sz="2400" dirty="0">
                <a:latin typeface="Arial" panose="020B0604020202020204" pitchFamily="34" charset="0"/>
                <a:cs typeface="Arial" panose="020B0604020202020204" pitchFamily="34" charset="0"/>
              </a:rPr>
              <a:t>Should that affect company value? </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46</a:t>
            </a:fld>
            <a:endParaRPr lang="en-US" altLang="en-US" dirty="0"/>
          </a:p>
        </p:txBody>
      </p:sp>
      <p:sp>
        <p:nvSpPr>
          <p:cNvPr id="5" name="Rectangle 4">
            <a:extLst>
              <a:ext uri="{FF2B5EF4-FFF2-40B4-BE49-F238E27FC236}">
                <a16:creationId xmlns:a16="http://schemas.microsoft.com/office/drawing/2014/main" id="{55CF2E31-938A-00D2-B232-C17FFD8CC27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5F32363-8B0E-B701-BFA3-1E6F8A58773B}"/>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340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Redemption or Cross Purchase? </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a:xfrm>
            <a:off x="883920" y="1902823"/>
            <a:ext cx="10559659" cy="3962400"/>
          </a:xfrm>
        </p:spPr>
        <p:txBody>
          <a:bodyPr/>
          <a:lstStyle/>
          <a:p>
            <a:r>
              <a:rPr lang="en-US" sz="1600" dirty="0">
                <a:latin typeface="Arial" panose="020B0604020202020204" pitchFamily="34" charset="0"/>
                <a:cs typeface="Arial" panose="020B0604020202020204" pitchFamily="34" charset="0"/>
              </a:rPr>
              <a:t>Some commentators are suggesting that the </a:t>
            </a:r>
            <a:r>
              <a:rPr lang="en-US" sz="1600" i="1" dirty="0">
                <a:latin typeface="Arial" panose="020B0604020202020204" pitchFamily="34" charset="0"/>
                <a:cs typeface="Arial" panose="020B0604020202020204" pitchFamily="34" charset="0"/>
              </a:rPr>
              <a:t>Connelly</a:t>
            </a:r>
            <a:r>
              <a:rPr lang="en-US" sz="1600" dirty="0">
                <a:latin typeface="Arial" panose="020B0604020202020204" pitchFamily="34" charset="0"/>
                <a:cs typeface="Arial" panose="020B0604020202020204" pitchFamily="34" charset="0"/>
              </a:rPr>
              <a:t> case results in the cross purchase agreement achieving the best result.</a:t>
            </a:r>
          </a:p>
          <a:p>
            <a:r>
              <a:rPr lang="en-US" sz="1600" dirty="0">
                <a:latin typeface="Arial" panose="020B0604020202020204" pitchFamily="34" charset="0"/>
                <a:cs typeface="Arial" panose="020B0604020202020204" pitchFamily="34" charset="0"/>
              </a:rPr>
              <a:t>The shareholder who dies first may prefer that his estate receive some of the benefits of the life insurance proceeds. If that is the case, then the redemption approach should be used. Alternatively, consider a life insurance LLC that includes the value of life insurance as of the date of death of deceased shareholder. </a:t>
            </a:r>
          </a:p>
          <a:p>
            <a:r>
              <a:rPr lang="en-US" sz="1600" dirty="0">
                <a:latin typeface="Arial" panose="020B0604020202020204" pitchFamily="34" charset="0"/>
                <a:cs typeface="Arial" panose="020B0604020202020204" pitchFamily="34" charset="0"/>
              </a:rPr>
              <a:t>In the cross-purchase arrangement, these surviving shareholder receives the entire benefit of the life insurance and the value will ultimately be included in his or her estate albeit deferred. </a:t>
            </a:r>
          </a:p>
          <a:p>
            <a:r>
              <a:rPr lang="en-US" sz="1600" dirty="0">
                <a:latin typeface="Arial" panose="020B0604020202020204" pitchFamily="34" charset="0"/>
                <a:cs typeface="Arial" panose="020B0604020202020204" pitchFamily="34" charset="0"/>
              </a:rPr>
              <a:t>The consequences of redemption versus cross purchase agreement after the </a:t>
            </a:r>
            <a:r>
              <a:rPr lang="en-US" sz="1600" i="1" dirty="0">
                <a:latin typeface="Arial" panose="020B0604020202020204" pitchFamily="34" charset="0"/>
                <a:cs typeface="Arial" panose="020B0604020202020204" pitchFamily="34" charset="0"/>
              </a:rPr>
              <a:t>Connelly </a:t>
            </a:r>
            <a:r>
              <a:rPr lang="en-US" sz="1600" dirty="0">
                <a:latin typeface="Arial" panose="020B0604020202020204" pitchFamily="34" charset="0"/>
                <a:cs typeface="Arial" panose="020B0604020202020204" pitchFamily="34" charset="0"/>
              </a:rPr>
              <a:t>case should definitely be disclosed to the shareholders of a business considering a cross purchase agreement. The correct approach will really be based on the intentions of the business owners in entering into a stock purchase agreement and funding it with life insurance.</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47</a:t>
            </a:fld>
            <a:endParaRPr lang="en-US" altLang="en-US" dirty="0"/>
          </a:p>
        </p:txBody>
      </p:sp>
      <p:sp>
        <p:nvSpPr>
          <p:cNvPr id="5" name="Rectangle 4">
            <a:extLst>
              <a:ext uri="{FF2B5EF4-FFF2-40B4-BE49-F238E27FC236}">
                <a16:creationId xmlns:a16="http://schemas.microsoft.com/office/drawing/2014/main" id="{55CF2E31-938A-00D2-B232-C17FFD8CC27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5F32363-8B0E-B701-BFA3-1E6F8A58773B}"/>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320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Valuation Formulas</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a:xfrm>
            <a:off x="883920" y="1905499"/>
            <a:ext cx="9219433" cy="3879850"/>
          </a:xfrm>
        </p:spPr>
        <p:txBody>
          <a:bodyPr>
            <a:normAutofit/>
          </a:bodyPr>
          <a:lstStyle/>
          <a:p>
            <a:r>
              <a:rPr lang="en-US" sz="1800" dirty="0">
                <a:latin typeface="Arial" panose="020B0604020202020204" pitchFamily="34" charset="0"/>
                <a:cs typeface="Arial" panose="020B0604020202020204" pitchFamily="34" charset="0"/>
              </a:rPr>
              <a:t>Regardless of jurisdiction, practitioners should consider the </a:t>
            </a:r>
            <a:r>
              <a:rPr lang="en-US" sz="1800" i="1" dirty="0">
                <a:latin typeface="Arial" panose="020B0604020202020204" pitchFamily="34" charset="0"/>
                <a:cs typeface="Arial" panose="020B0604020202020204" pitchFamily="34" charset="0"/>
              </a:rPr>
              <a:t>Connelly</a:t>
            </a:r>
            <a:r>
              <a:rPr lang="en-US" sz="1800" dirty="0">
                <a:latin typeface="Arial" panose="020B0604020202020204" pitchFamily="34" charset="0"/>
                <a:cs typeface="Arial" panose="020B0604020202020204" pitchFamily="34" charset="0"/>
              </a:rPr>
              <a:t> case when drafting stock purchase agreements for closely held businesses.</a:t>
            </a:r>
          </a:p>
          <a:p>
            <a:r>
              <a:rPr lang="en-US" sz="1800" dirty="0">
                <a:latin typeface="Arial" panose="020B0604020202020204" pitchFamily="34" charset="0"/>
                <a:cs typeface="Arial" panose="020B0604020202020204" pitchFamily="34" charset="0"/>
              </a:rPr>
              <a:t>If the certification of value approach is used, consider advising clients to determine the value according to a formula established by an appraiser. By way of example, the client can hire an Appraiser when the agreement is originally created and have the appraiser create the methodology to value the business. That formula can then be used for future valuations pursuant to these certificate of agreed value. Variations or changes should be considered and documented.</a:t>
            </a:r>
          </a:p>
          <a:p>
            <a:r>
              <a:rPr lang="en-US" sz="1800" dirty="0">
                <a:latin typeface="Arial" panose="020B0604020202020204" pitchFamily="34" charset="0"/>
                <a:cs typeface="Arial" panose="020B0604020202020204" pitchFamily="34" charset="0"/>
              </a:rPr>
              <a:t>The same approach may benefit business owners when using an actual formula in an agreement. Closely held businesses often use a concept referred to as adjusted book value. Such approach uses book value and makes adjustments to such things as real estate and securities based on fair market value. To the extent such a formula is used, the formula could be best supported by having an appraiser or evaluation expert provide the methodology for the formula.</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48</a:t>
            </a:fld>
            <a:endParaRPr lang="en-US" altLang="en-US" dirty="0"/>
          </a:p>
        </p:txBody>
      </p:sp>
      <p:sp>
        <p:nvSpPr>
          <p:cNvPr id="5" name="Rectangle 4">
            <a:extLst>
              <a:ext uri="{FF2B5EF4-FFF2-40B4-BE49-F238E27FC236}">
                <a16:creationId xmlns:a16="http://schemas.microsoft.com/office/drawing/2014/main" id="{4A5486A1-0B53-1FA0-206C-D6EA38030CE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57D68FA8-8681-DE5E-3C95-CB12BADCDDA7}"/>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3637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2AD6-5BCA-D439-4882-5BA5E6D1BE82}"/>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Valuation Formulas</a:t>
            </a:r>
          </a:p>
        </p:txBody>
      </p:sp>
      <p:sp>
        <p:nvSpPr>
          <p:cNvPr id="3" name="Content Placeholder 2">
            <a:extLst>
              <a:ext uri="{FF2B5EF4-FFF2-40B4-BE49-F238E27FC236}">
                <a16:creationId xmlns:a16="http://schemas.microsoft.com/office/drawing/2014/main" id="{493538C3-111E-BE7E-FF55-759F351C3691}"/>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Valuing a business is really the domain of an appraiser rather than the drafting attorney. Consulting with an appraiser in the drafting process is a best practice in the closely held business context.</a:t>
            </a:r>
          </a:p>
          <a:p>
            <a:r>
              <a:rPr lang="en-US" sz="2000" dirty="0">
                <a:latin typeface="Arial" panose="020B0604020202020204" pitchFamily="34" charset="0"/>
                <a:cs typeface="Arial" panose="020B0604020202020204" pitchFamily="34" charset="0"/>
              </a:rPr>
              <a:t>Non operating assets should be defined in any closely held business agreement. </a:t>
            </a:r>
          </a:p>
          <a:p>
            <a:r>
              <a:rPr lang="en-US" sz="2000" dirty="0">
                <a:latin typeface="Arial" panose="020B0604020202020204" pitchFamily="34" charset="0"/>
                <a:cs typeface="Arial" panose="020B0604020202020204" pitchFamily="34" charset="0"/>
              </a:rPr>
              <a:t>If life insurance will be used to fund a buy sell agreement, economics should be considered. </a:t>
            </a:r>
          </a:p>
        </p:txBody>
      </p:sp>
      <p:sp>
        <p:nvSpPr>
          <p:cNvPr id="4" name="Slide Number Placeholder 3">
            <a:extLst>
              <a:ext uri="{FF2B5EF4-FFF2-40B4-BE49-F238E27FC236}">
                <a16:creationId xmlns:a16="http://schemas.microsoft.com/office/drawing/2014/main" id="{F3D4128F-51C6-2C84-9DB7-65314E3B7773}"/>
              </a:ext>
            </a:extLst>
          </p:cNvPr>
          <p:cNvSpPr>
            <a:spLocks noGrp="1"/>
          </p:cNvSpPr>
          <p:nvPr>
            <p:ph type="sldNum" sz="quarter" idx="12"/>
          </p:nvPr>
        </p:nvSpPr>
        <p:spPr/>
        <p:txBody>
          <a:bodyPr/>
          <a:lstStyle/>
          <a:p>
            <a:pPr>
              <a:defRPr/>
            </a:pPr>
            <a:fld id="{5BDBC964-145E-46F2-873C-964447E6BE34}" type="slidenum">
              <a:rPr lang="en-US" altLang="en-US" smtClean="0"/>
              <a:pPr>
                <a:defRPr/>
              </a:pPr>
              <a:t>49</a:t>
            </a:fld>
            <a:endParaRPr lang="en-US" altLang="en-US" dirty="0"/>
          </a:p>
        </p:txBody>
      </p:sp>
      <p:sp>
        <p:nvSpPr>
          <p:cNvPr id="5" name="Rectangle 4">
            <a:extLst>
              <a:ext uri="{FF2B5EF4-FFF2-40B4-BE49-F238E27FC236}">
                <a16:creationId xmlns:a16="http://schemas.microsoft.com/office/drawing/2014/main" id="{0AF59F5F-68CF-E3D1-C74C-8B7BA51F011F}"/>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9BC40250-7115-24B0-8643-F501BCB1F1C9}"/>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93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Connelly v. United States – Facts (cont.)</a:t>
            </a:r>
          </a:p>
        </p:txBody>
      </p:sp>
      <p:sp>
        <p:nvSpPr>
          <p:cNvPr id="3" name="Content Placeholder 2"/>
          <p:cNvSpPr>
            <a:spLocks noGrp="1"/>
          </p:cNvSpPr>
          <p:nvPr>
            <p:ph idx="1"/>
          </p:nvPr>
        </p:nvSpPr>
        <p:spPr>
          <a:xfrm>
            <a:off x="883920" y="1905499"/>
            <a:ext cx="10515599" cy="3879850"/>
          </a:xfrm>
        </p:spPr>
        <p:txBody>
          <a:bodyPr/>
          <a:lstStyle/>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facts of the case </a:t>
            </a:r>
            <a:r>
              <a:rPr lang="en-US" sz="1800" dirty="0">
                <a:latin typeface="Arial" panose="020B0604020202020204" pitchFamily="34" charset="0"/>
                <a:ea typeface="Calibri" panose="020F0502020204030204" pitchFamily="34" charset="0"/>
                <a:cs typeface="Arial" panose="020B0604020202020204" pitchFamily="34" charset="0"/>
              </a:rPr>
              <a:t>indicated that t</a:t>
            </a:r>
            <a:r>
              <a:rPr lang="en-US" sz="1800" dirty="0">
                <a:effectLst/>
                <a:latin typeface="Arial" panose="020B0604020202020204" pitchFamily="34" charset="0"/>
                <a:ea typeface="Calibri" panose="020F0502020204030204" pitchFamily="34" charset="0"/>
                <a:cs typeface="Arial" panose="020B0604020202020204" pitchFamily="34" charset="0"/>
              </a:rPr>
              <a:t>he brothers always intended that the Company would redeem the interest of a deceased owner rather than the surviving brother. </a:t>
            </a:r>
          </a:p>
          <a:p>
            <a:pPr marL="0" marR="0" lvl="0" indent="-342900">
              <a:lnSpc>
                <a:spcPct val="107000"/>
              </a:lnSpc>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stock purchase agreement provided two mechanisms for determining the redemption price of the shares.</a:t>
            </a:r>
          </a:p>
          <a:p>
            <a:pPr marL="0" marR="0" lvl="0" indent="-342900">
              <a:lnSpc>
                <a:spcPct val="107000"/>
              </a:lnSpc>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914400" lvl="2" indent="-342900">
              <a:lnSpc>
                <a:spcPct val="107000"/>
              </a:lnSpc>
              <a:spcBef>
                <a:spcPts val="0"/>
              </a:spcBef>
              <a:buFont typeface="Symbol" panose="05050102010706020507" pitchFamily="18" charset="2"/>
              <a:buChar char=""/>
            </a:pPr>
            <a:r>
              <a:rPr lang="en-US" sz="1600" dirty="0">
                <a:effectLst/>
                <a:latin typeface="Arial" panose="020B0604020202020204" pitchFamily="34" charset="0"/>
                <a:ea typeface="Calibri" panose="020F0502020204030204" pitchFamily="34" charset="0"/>
                <a:cs typeface="Arial" panose="020B0604020202020204" pitchFamily="34" charset="0"/>
              </a:rPr>
              <a:t>The primary mechanism was the use of a </a:t>
            </a:r>
            <a:r>
              <a:rPr lang="en-US" sz="1600" b="1" dirty="0">
                <a:effectLst/>
                <a:latin typeface="Arial" panose="020B0604020202020204" pitchFamily="34" charset="0"/>
                <a:ea typeface="Calibri" panose="020F0502020204030204" pitchFamily="34" charset="0"/>
                <a:cs typeface="Arial" panose="020B0604020202020204" pitchFamily="34" charset="0"/>
              </a:rPr>
              <a:t>certificate of agreed value</a:t>
            </a:r>
            <a:r>
              <a:rPr lang="en-US" sz="1600" dirty="0">
                <a:effectLst/>
                <a:latin typeface="Arial" panose="020B0604020202020204" pitchFamily="34" charset="0"/>
                <a:ea typeface="Calibri" panose="020F0502020204030204" pitchFamily="34" charset="0"/>
                <a:cs typeface="Arial" panose="020B0604020202020204" pitchFamily="34" charset="0"/>
              </a:rPr>
              <a:t>. At the end of each tax year, the brothers would agree to a set price and document the same in a certificate of agreed value. </a:t>
            </a:r>
          </a:p>
          <a:p>
            <a:pPr marL="914400" lvl="2" indent="-342900">
              <a:lnSpc>
                <a:spcPct val="107000"/>
              </a:lnSpc>
              <a:spcBef>
                <a:spcPts val="0"/>
              </a:spcBef>
              <a:buFont typeface="Symbol" panose="05050102010706020507" pitchFamily="18" charset="2"/>
              <a:buChar char=""/>
            </a:pP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914400" lvl="2" indent="-342900">
              <a:lnSpc>
                <a:spcPct val="107000"/>
              </a:lnSpc>
              <a:spcBef>
                <a:spcPts val="0"/>
              </a:spcBef>
              <a:buFont typeface="Symbol" panose="05050102010706020507" pitchFamily="18" charset="2"/>
              <a:buChar char=""/>
            </a:pPr>
            <a:r>
              <a:rPr lang="en-US" sz="1600" dirty="0">
                <a:latin typeface="Arial" panose="020B0604020202020204" pitchFamily="34" charset="0"/>
                <a:ea typeface="Calibri" panose="020F0502020204030204" pitchFamily="34" charset="0"/>
                <a:cs typeface="Arial" panose="020B0604020202020204" pitchFamily="34" charset="0"/>
              </a:rPr>
              <a:t>I</a:t>
            </a:r>
            <a:r>
              <a:rPr lang="en-US" sz="1600" dirty="0">
                <a:effectLst/>
                <a:latin typeface="Arial" panose="020B0604020202020204" pitchFamily="34" charset="0"/>
                <a:ea typeface="Calibri" panose="020F0502020204030204" pitchFamily="34" charset="0"/>
                <a:cs typeface="Arial" panose="020B0604020202020204" pitchFamily="34" charset="0"/>
              </a:rPr>
              <a:t>f the brothers failed to agree to a set price, then they would obtain two or more </a:t>
            </a:r>
            <a:r>
              <a:rPr lang="en-US" sz="1600" b="1" dirty="0">
                <a:effectLst/>
                <a:latin typeface="Arial" panose="020B0604020202020204" pitchFamily="34" charset="0"/>
                <a:ea typeface="Calibri" panose="020F0502020204030204" pitchFamily="34" charset="0"/>
                <a:cs typeface="Arial" panose="020B0604020202020204" pitchFamily="34" charset="0"/>
              </a:rPr>
              <a:t>appraisals</a:t>
            </a:r>
            <a:r>
              <a:rPr lang="en-US" sz="1600" dirty="0">
                <a:effectLst/>
                <a:latin typeface="Arial" panose="020B0604020202020204" pitchFamily="34" charset="0"/>
                <a:ea typeface="Calibri" panose="020F0502020204030204" pitchFamily="34" charset="0"/>
                <a:cs typeface="Arial" panose="020B0604020202020204" pitchFamily="34" charset="0"/>
              </a:rPr>
              <a:t> of Fair market value.</a:t>
            </a:r>
          </a:p>
          <a:p>
            <a:pPr marL="0" marR="0" lvl="0" indent="-342900">
              <a:lnSpc>
                <a:spcPct val="107000"/>
              </a:lnSpc>
              <a:spcBef>
                <a:spcPts val="0"/>
              </a:spcBef>
              <a:spcAft>
                <a:spcPts val="0"/>
              </a:spcAft>
              <a:buFont typeface="Symbol" panose="05050102010706020507" pitchFamily="18" charset="2"/>
              <a:buChar char=""/>
            </a:pPr>
            <a:endParaRPr lang="en-US" sz="1800" dirty="0">
              <a:solidFill>
                <a:schemeClr val="tx2"/>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5</a:t>
            </a:fld>
            <a:endParaRPr lang="en-US" altLang="en-US" dirty="0"/>
          </a:p>
        </p:txBody>
      </p:sp>
      <p:sp>
        <p:nvSpPr>
          <p:cNvPr id="5" name="Rectangle 4">
            <a:extLst>
              <a:ext uri="{FF2B5EF4-FFF2-40B4-BE49-F238E27FC236}">
                <a16:creationId xmlns:a16="http://schemas.microsoft.com/office/drawing/2014/main" id="{3ADED0AB-15BF-9571-6EDE-BF30ABC24C14}"/>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5D3634CA-E1C0-1078-BB60-34BCDF20C12F}"/>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6851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012A7-CF7C-63ED-F170-45ECC02E56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BECD1D-6F0E-DDA0-B58B-905BCCBE3215}"/>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Other Take-aways and Strategies</a:t>
            </a:r>
          </a:p>
        </p:txBody>
      </p:sp>
      <p:sp>
        <p:nvSpPr>
          <p:cNvPr id="3" name="Content Placeholder 2">
            <a:extLst>
              <a:ext uri="{FF2B5EF4-FFF2-40B4-BE49-F238E27FC236}">
                <a16:creationId xmlns:a16="http://schemas.microsoft.com/office/drawing/2014/main" id="{54202453-3DBA-BFB2-1559-F091487D5DC1}"/>
              </a:ext>
            </a:extLst>
          </p:cNvPr>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In the Connelly case, deceased shareholder’s estate received $3m but had to pay estate taxes on a higher value. </a:t>
            </a:r>
          </a:p>
          <a:p>
            <a:pPr lvl="1"/>
            <a:r>
              <a:rPr lang="en-US" sz="2000" dirty="0">
                <a:latin typeface="Arial" panose="020B0604020202020204" pitchFamily="34" charset="0"/>
                <a:cs typeface="Arial" panose="020B0604020202020204" pitchFamily="34" charset="0"/>
              </a:rPr>
              <a:t>Consider language in agreements that result in finally determined estate tax value being used for final price or clarifying why the amount is different. </a:t>
            </a:r>
          </a:p>
          <a:p>
            <a:pPr lvl="2"/>
            <a:r>
              <a:rPr lang="en-US" dirty="0">
                <a:latin typeface="Arial" panose="020B0604020202020204" pitchFamily="34" charset="0"/>
                <a:cs typeface="Arial" panose="020B0604020202020204" pitchFamily="34" charset="0"/>
              </a:rPr>
              <a:t>Be sure the owners understand the economics of the transaction. </a:t>
            </a:r>
          </a:p>
          <a:p>
            <a:r>
              <a:rPr lang="en-US" sz="2000" dirty="0">
                <a:latin typeface="Arial" panose="020B0604020202020204" pitchFamily="34" charset="0"/>
                <a:cs typeface="Arial" panose="020B0604020202020204" pitchFamily="34" charset="0"/>
              </a:rPr>
              <a:t>Consider using a cross purchase to the extent of life insurance and a redemption over such amount. </a:t>
            </a:r>
          </a:p>
          <a:p>
            <a:r>
              <a:rPr lang="en-US" sz="2000" dirty="0">
                <a:latin typeface="Arial" panose="020B0604020202020204" pitchFamily="34" charset="0"/>
                <a:cs typeface="Arial" panose="020B0604020202020204" pitchFamily="34" charset="0"/>
              </a:rPr>
              <a:t>Consider company disability and key person insurance at company level. </a:t>
            </a:r>
          </a:p>
          <a:p>
            <a:r>
              <a:rPr lang="en-US" sz="2000" dirty="0">
                <a:latin typeface="Arial" panose="020B0604020202020204" pitchFamily="34" charset="0"/>
                <a:cs typeface="Arial" panose="020B0604020202020204" pitchFamily="34" charset="0"/>
              </a:rPr>
              <a:t>Consider company owned split dollar structures. </a:t>
            </a:r>
          </a:p>
          <a:p>
            <a:r>
              <a:rPr lang="en-US" sz="2000" dirty="0">
                <a:latin typeface="Arial" panose="020B0604020202020204" pitchFamily="34" charset="0"/>
                <a:cs typeface="Arial" panose="020B0604020202020204" pitchFamily="34" charset="0"/>
              </a:rPr>
              <a:t>Consider using life insurance in a profit sharing plan or ESOP as funding mechanisms. </a:t>
            </a:r>
          </a:p>
        </p:txBody>
      </p:sp>
      <p:sp>
        <p:nvSpPr>
          <p:cNvPr id="4" name="Slide Number Placeholder 3">
            <a:extLst>
              <a:ext uri="{FF2B5EF4-FFF2-40B4-BE49-F238E27FC236}">
                <a16:creationId xmlns:a16="http://schemas.microsoft.com/office/drawing/2014/main" id="{8DCEFFAC-7553-2DCE-70C4-85D1A05EB79F}"/>
              </a:ext>
            </a:extLst>
          </p:cNvPr>
          <p:cNvSpPr>
            <a:spLocks noGrp="1"/>
          </p:cNvSpPr>
          <p:nvPr>
            <p:ph type="sldNum" sz="quarter" idx="12"/>
          </p:nvPr>
        </p:nvSpPr>
        <p:spPr/>
        <p:txBody>
          <a:bodyPr/>
          <a:lstStyle/>
          <a:p>
            <a:pPr>
              <a:defRPr/>
            </a:pPr>
            <a:fld id="{5BDBC964-145E-46F2-873C-964447E6BE34}" type="slidenum">
              <a:rPr lang="en-US" altLang="en-US" smtClean="0"/>
              <a:pPr>
                <a:defRPr/>
              </a:pPr>
              <a:t>50</a:t>
            </a:fld>
            <a:endParaRPr lang="en-US" altLang="en-US" dirty="0"/>
          </a:p>
        </p:txBody>
      </p:sp>
      <p:sp>
        <p:nvSpPr>
          <p:cNvPr id="5" name="Rectangle 4">
            <a:extLst>
              <a:ext uri="{FF2B5EF4-FFF2-40B4-BE49-F238E27FC236}">
                <a16:creationId xmlns:a16="http://schemas.microsoft.com/office/drawing/2014/main" id="{36321874-81DC-064B-8C4E-8FB51024BE7E}"/>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B2F7D8FB-9352-53F8-A90A-3B705479985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166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D6C3AC-BAC4-9B9D-68FB-9B68FC3E9EF2}"/>
            </a:ext>
          </a:extLst>
        </p:cNvPr>
        <p:cNvGrpSpPr/>
        <p:nvPr/>
      </p:nvGrpSpPr>
      <p:grpSpPr>
        <a:xfrm>
          <a:off x="0" y="0"/>
          <a:ext cx="0" cy="0"/>
          <a:chOff x="0" y="0"/>
          <a:chExt cx="0" cy="0"/>
        </a:xfrm>
      </p:grpSpPr>
      <p:sp>
        <p:nvSpPr>
          <p:cNvPr id="3074" name="AutoShape 2">
            <a:extLst>
              <a:ext uri="{FF2B5EF4-FFF2-40B4-BE49-F238E27FC236}">
                <a16:creationId xmlns:a16="http://schemas.microsoft.com/office/drawing/2014/main" id="{5409A525-E3BC-6A97-675A-8EF42F6CBAB5}"/>
              </a:ext>
            </a:extLst>
          </p:cNvPr>
          <p:cNvSpPr>
            <a:spLocks noGrp="1" noChangeArrowheads="1"/>
          </p:cNvSpPr>
          <p:nvPr>
            <p:ph type="ctrTitle"/>
          </p:nvPr>
        </p:nvSpPr>
        <p:spPr/>
        <p:txBody>
          <a:bodyPr/>
          <a:lstStyle/>
          <a:p>
            <a:pPr eaLnBrk="1" hangingPunct="1"/>
            <a:r>
              <a:rPr lang="en-US" altLang="en-US" sz="5400" dirty="0">
                <a:latin typeface="Arial" panose="020B0604020202020204" pitchFamily="34" charset="0"/>
                <a:cs typeface="Arial" panose="020B0604020202020204" pitchFamily="34" charset="0"/>
              </a:rPr>
              <a:t>Conclusion and</a:t>
            </a:r>
            <a:br>
              <a:rPr lang="en-US" altLang="en-US" sz="5400" dirty="0">
                <a:latin typeface="Arial" panose="020B0604020202020204" pitchFamily="34" charset="0"/>
                <a:cs typeface="Arial" panose="020B0604020202020204" pitchFamily="34" charset="0"/>
              </a:rPr>
            </a:br>
            <a:r>
              <a:rPr lang="en-US" altLang="en-US" sz="5400" dirty="0">
                <a:latin typeface="Arial" panose="020B0604020202020204" pitchFamily="34" charset="0"/>
                <a:cs typeface="Arial" panose="020B0604020202020204" pitchFamily="34" charset="0"/>
              </a:rPr>
              <a:t>Additional Information</a:t>
            </a:r>
          </a:p>
        </p:txBody>
      </p:sp>
      <p:sp>
        <p:nvSpPr>
          <p:cNvPr id="3075" name="Rectangle 3">
            <a:extLst>
              <a:ext uri="{FF2B5EF4-FFF2-40B4-BE49-F238E27FC236}">
                <a16:creationId xmlns:a16="http://schemas.microsoft.com/office/drawing/2014/main" id="{20F66E47-8AAF-3FC6-E429-81C7E0EBEFC0}"/>
              </a:ext>
            </a:extLst>
          </p:cNvPr>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Plan Carefully</a:t>
            </a:r>
          </a:p>
        </p:txBody>
      </p:sp>
      <p:sp>
        <p:nvSpPr>
          <p:cNvPr id="2" name="Slide Number Placeholder 1">
            <a:extLst>
              <a:ext uri="{FF2B5EF4-FFF2-40B4-BE49-F238E27FC236}">
                <a16:creationId xmlns:a16="http://schemas.microsoft.com/office/drawing/2014/main" id="{18338F10-9BAB-C407-6149-C4693DD8384A}"/>
              </a:ext>
            </a:extLst>
          </p:cNvPr>
          <p:cNvSpPr>
            <a:spLocks noGrp="1"/>
          </p:cNvSpPr>
          <p:nvPr>
            <p:ph type="sldNum" sz="quarter" idx="12"/>
          </p:nvPr>
        </p:nvSpPr>
        <p:spPr/>
        <p:txBody>
          <a:bodyPr/>
          <a:lstStyle/>
          <a:p>
            <a:pPr>
              <a:defRPr/>
            </a:pPr>
            <a:fld id="{DF512CA7-9ABB-4E7F-87A3-5B30D1E5FAEE}" type="slidenum">
              <a:rPr lang="en-US" altLang="en-US" smtClean="0"/>
              <a:pPr>
                <a:defRPr/>
              </a:pPr>
              <a:t>51</a:t>
            </a:fld>
            <a:endParaRPr lang="en-US" altLang="en-US" dirty="0"/>
          </a:p>
        </p:txBody>
      </p:sp>
      <p:sp>
        <p:nvSpPr>
          <p:cNvPr id="3" name="Rectangle 2">
            <a:extLst>
              <a:ext uri="{FF2B5EF4-FFF2-40B4-BE49-F238E27FC236}">
                <a16:creationId xmlns:a16="http://schemas.microsoft.com/office/drawing/2014/main" id="{11D07CDA-AE9C-F00E-E615-343E976560BE}"/>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1168433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Additional Information</a:t>
            </a:r>
          </a:p>
        </p:txBody>
      </p:sp>
      <p:sp>
        <p:nvSpPr>
          <p:cNvPr id="3" name="Content Placeholder 2"/>
          <p:cNvSpPr>
            <a:spLocks noGrp="1"/>
          </p:cNvSpPr>
          <p:nvPr>
            <p:ph idx="1"/>
          </p:nvPr>
        </p:nvSpPr>
        <p:spPr/>
        <p:txBody>
          <a:bodyPr/>
          <a:lstStyle/>
          <a:p>
            <a:r>
              <a:rPr lang="en-US" dirty="0">
                <a:solidFill>
                  <a:schemeClr val="tx2"/>
                </a:solidFill>
              </a:rPr>
              <a:t>Mary E. Vandenack </a:t>
            </a:r>
            <a:r>
              <a:rPr lang="en-US" u="sng" dirty="0">
                <a:solidFill>
                  <a:schemeClr val="tx2"/>
                </a:solidFill>
                <a:hlinkClick r:id="rId2"/>
              </a:rPr>
              <a:t>mvandenack@dugganbertsch.com</a:t>
            </a:r>
            <a:endParaRPr lang="en-US" u="sng" dirty="0">
              <a:solidFill>
                <a:schemeClr val="tx2"/>
              </a:solidFill>
            </a:endParaRPr>
          </a:p>
          <a:p>
            <a:r>
              <a:rPr lang="en-US" dirty="0">
                <a:solidFill>
                  <a:schemeClr val="tx2"/>
                </a:solidFill>
              </a:rPr>
              <a:t>Twitter: </a:t>
            </a:r>
            <a:r>
              <a:rPr lang="en-US" dirty="0" err="1">
                <a:solidFill>
                  <a:schemeClr val="tx2"/>
                </a:solidFill>
              </a:rPr>
              <a:t>mvandenack</a:t>
            </a:r>
            <a:endParaRPr lang="en-US" dirty="0">
              <a:solidFill>
                <a:schemeClr val="tx2"/>
              </a:solidFill>
            </a:endParaRPr>
          </a:p>
          <a:p>
            <a:r>
              <a:rPr lang="en-US" dirty="0" err="1">
                <a:solidFill>
                  <a:schemeClr val="tx2"/>
                </a:solidFill>
              </a:rPr>
              <a:t>Linkedin</a:t>
            </a:r>
            <a:r>
              <a:rPr lang="en-US" dirty="0">
                <a:solidFill>
                  <a:schemeClr val="tx2"/>
                </a:solidFill>
              </a:rPr>
              <a:t>: https://www.linkedin.com/in/mary-vandenack-508020a/</a:t>
            </a:r>
          </a:p>
          <a:p>
            <a:r>
              <a:rPr lang="en-US" dirty="0">
                <a:solidFill>
                  <a:schemeClr val="tx2"/>
                </a:solidFill>
              </a:rPr>
              <a:t>Maryvandenack.com</a:t>
            </a:r>
          </a:p>
          <a:p>
            <a:endParaRPr lang="en-US" dirty="0">
              <a:solidFill>
                <a:schemeClr val="tx2"/>
              </a:solidFill>
            </a:endParaRPr>
          </a:p>
        </p:txBody>
      </p:sp>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52</a:t>
            </a:fld>
            <a:endParaRPr lang="en-US" altLang="en-US" dirty="0"/>
          </a:p>
        </p:txBody>
      </p:sp>
      <p:sp>
        <p:nvSpPr>
          <p:cNvPr id="8" name="Rectangle 7">
            <a:extLst>
              <a:ext uri="{FF2B5EF4-FFF2-40B4-BE49-F238E27FC236}">
                <a16:creationId xmlns:a16="http://schemas.microsoft.com/office/drawing/2014/main" id="{F3CF8001-ACA1-34C5-50D9-2F6A4A35CA5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9" name="Straight Connector 8">
            <a:extLst>
              <a:ext uri="{FF2B5EF4-FFF2-40B4-BE49-F238E27FC236}">
                <a16:creationId xmlns:a16="http://schemas.microsoft.com/office/drawing/2014/main" id="{F71EB93F-6402-34C4-CB26-128CBD20F057}"/>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482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200" dirty="0">
                <a:latin typeface="Arial" panose="020B0604020202020204" pitchFamily="34" charset="0"/>
                <a:cs typeface="Arial" panose="020B0604020202020204" pitchFamily="34" charset="0"/>
              </a:rPr>
              <a:t>Connelly v. United States – Facts (cont. 2)</a:t>
            </a:r>
            <a:r>
              <a:rPr lang="en-US"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lstStyle/>
          <a:p>
            <a:pPr marL="0" marR="0" lvl="0" indent="-342900">
              <a:lnSpc>
                <a:spcPct val="107000"/>
              </a:lnSpc>
              <a:spcBef>
                <a:spcPts val="0"/>
              </a:spcBef>
              <a:spcAft>
                <a:spcPts val="0"/>
              </a:spcAft>
              <a:buFont typeface="Symbol" panose="05050102010706020507" pitchFamily="18" charset="2"/>
              <a:buChar char=""/>
            </a:pP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600" dirty="0">
                <a:effectLst/>
                <a:latin typeface="Arial" panose="020B0604020202020204" pitchFamily="34" charset="0"/>
                <a:ea typeface="Calibri" panose="020F0502020204030204" pitchFamily="34" charset="0"/>
                <a:cs typeface="Arial" panose="020B0604020202020204" pitchFamily="34" charset="0"/>
              </a:rPr>
              <a:t>The brothers never executed a certificate of agreed value or obtained appraisals.</a:t>
            </a:r>
          </a:p>
          <a:p>
            <a:pPr marL="0" marR="0" lvl="0" indent="-342900">
              <a:lnSpc>
                <a:spcPct val="107000"/>
              </a:lnSpc>
              <a:spcBef>
                <a:spcPts val="0"/>
              </a:spcBef>
              <a:spcAft>
                <a:spcPts val="0"/>
              </a:spcAft>
              <a:buFont typeface="Symbol" panose="05050102010706020507" pitchFamily="18" charset="2"/>
              <a:buChar char=""/>
            </a:pP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600" dirty="0">
                <a:effectLst/>
                <a:latin typeface="Arial" panose="020B0604020202020204" pitchFamily="34" charset="0"/>
                <a:ea typeface="Calibri" panose="020F0502020204030204" pitchFamily="34" charset="0"/>
                <a:cs typeface="Arial" panose="020B0604020202020204" pitchFamily="34" charset="0"/>
              </a:rPr>
              <a:t>The company purchased $3.5 million of life insurance on each brother. </a:t>
            </a:r>
          </a:p>
          <a:p>
            <a:pPr marL="0" marR="0" lvl="0" indent="-342900">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Michael died in 2013. The company received life insurance proceeds and redeemed Michael’s shares for $3 million. The redemption was the result of an agreement between Thomas and Michael's son.</a:t>
            </a:r>
          </a:p>
          <a:p>
            <a:pPr marL="0" marR="0" lvl="0" indent="-342900">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No appraisals were obtained at the death of Michael. Thomas, in his capacity as personal representative of Michael’s estate entered into an agreement with Michael’s son to pay the estate $3m for Michael’s interest (using a value of 3.89 million for the company as a whole). </a:t>
            </a:r>
          </a:p>
          <a:p>
            <a:pPr marL="0" marR="0" lvl="0" indent="-342900">
              <a:lnSpc>
                <a:spcPct val="107000"/>
              </a:lnSpc>
              <a:spcBef>
                <a:spcPts val="0"/>
              </a:spcBef>
              <a:spcAft>
                <a:spcPts val="0"/>
              </a:spcAft>
              <a:buFont typeface="Symbol" panose="05050102010706020507" pitchFamily="18" charset="2"/>
              <a:buChar char=""/>
            </a:pPr>
            <a:endParaRPr lang="en-US" sz="1600" dirty="0">
              <a:latin typeface="Arial" panose="020B060402020202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cs typeface="Arial" panose="020B0604020202020204" pitchFamily="34" charset="0"/>
              </a:rPr>
              <a:t>$3m of life insurance proceeds was used by the company to purchase Michael’s stock. The additional proceeds of the insurance policy ($500,000) were used to pay operating expenses.</a:t>
            </a:r>
          </a:p>
          <a:p>
            <a:pPr marL="0">
              <a:lnSpc>
                <a:spcPct val="107000"/>
              </a:lnSpc>
              <a:spcBef>
                <a:spcPts val="0"/>
              </a:spcBef>
              <a:spcAft>
                <a:spcPts val="800"/>
              </a:spcAft>
            </a:pPr>
            <a:endParaRPr lang="en-US" sz="1600" dirty="0">
              <a:solidFill>
                <a:schemeClr val="tx2"/>
              </a:solidFill>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6</a:t>
            </a:fld>
            <a:endParaRPr lang="en-US" altLang="en-US" dirty="0"/>
          </a:p>
        </p:txBody>
      </p:sp>
      <p:sp>
        <p:nvSpPr>
          <p:cNvPr id="5" name="Rectangle 4">
            <a:extLst>
              <a:ext uri="{FF2B5EF4-FFF2-40B4-BE49-F238E27FC236}">
                <a16:creationId xmlns:a16="http://schemas.microsoft.com/office/drawing/2014/main" id="{C2F3D671-52A6-4843-1C59-3897BC82743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0B1CA889-2797-E94B-B948-8DCAA603E8FA}"/>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5589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Connelly Estate Tax Return</a:t>
            </a:r>
          </a:p>
        </p:txBody>
      </p:sp>
      <p:sp>
        <p:nvSpPr>
          <p:cNvPr id="3" name="Content Placeholder 2"/>
          <p:cNvSpPr>
            <a:spLocks noGrp="1"/>
          </p:cNvSpPr>
          <p:nvPr>
            <p:ph idx="1"/>
          </p:nvPr>
        </p:nvSpPr>
        <p:spPr>
          <a:xfrm>
            <a:off x="883920" y="2028825"/>
            <a:ext cx="10424160" cy="3699871"/>
          </a:xfrm>
        </p:spPr>
        <p:txBody>
          <a:bodyPr>
            <a:normAutofit/>
          </a:bodyPr>
          <a:lstStyle/>
          <a:p>
            <a:pPr marL="0" lvl="0">
              <a:lnSpc>
                <a:spcPct val="107000"/>
              </a:lnSpc>
              <a:spcBef>
                <a:spcPts val="0"/>
              </a:spcBef>
              <a:spcAft>
                <a:spcPts val="800"/>
              </a:spcAft>
            </a:pPr>
            <a:r>
              <a:rPr lang="en-US" sz="1800" dirty="0">
                <a:latin typeface="Arial" panose="020B0604020202020204" pitchFamily="34" charset="0"/>
                <a:cs typeface="Arial" panose="020B0604020202020204" pitchFamily="34" charset="0"/>
              </a:rPr>
              <a:t>Thomas filed an estate tax return with respect to Michael’s estate and valued Michael’s shares at $3 million. Thomas relied solely on the redemption amount as the basis for valuation.</a:t>
            </a:r>
          </a:p>
          <a:p>
            <a:pPr marL="0" lvl="0">
              <a:lnSpc>
                <a:spcPct val="107000"/>
              </a:lnSpc>
              <a:spcBef>
                <a:spcPts val="0"/>
              </a:spcBef>
              <a:spcAft>
                <a:spcPts val="800"/>
              </a:spcAft>
            </a:pPr>
            <a:r>
              <a:rPr lang="en-US" sz="1800" dirty="0">
                <a:latin typeface="Arial" panose="020B0604020202020204" pitchFamily="34" charset="0"/>
                <a:cs typeface="Arial" panose="020B0604020202020204" pitchFamily="34" charset="0"/>
              </a:rPr>
              <a:t>The IRS audited the estate tax return of Michael.</a:t>
            </a:r>
          </a:p>
          <a:p>
            <a:pPr marL="0" lvl="0">
              <a:lnSpc>
                <a:spcPct val="107000"/>
              </a:lnSpc>
              <a:spcBef>
                <a:spcPts val="0"/>
              </a:spcBef>
              <a:spcAft>
                <a:spcPts val="800"/>
              </a:spcAft>
            </a:pPr>
            <a:r>
              <a:rPr lang="en-US" sz="1800" dirty="0">
                <a:latin typeface="Arial" panose="020B0604020202020204" pitchFamily="34" charset="0"/>
                <a:cs typeface="Arial" panose="020B0604020202020204" pitchFamily="34" charset="0"/>
              </a:rPr>
              <a:t>The IRS concluded that Michael’s shares had been undervalued. The IRS concluded that the life insurance proceeds were required to be taken into account when valuing the company.</a:t>
            </a:r>
          </a:p>
          <a:p>
            <a:pPr marL="0" lvl="0">
              <a:lnSpc>
                <a:spcPct val="107000"/>
              </a:lnSpc>
              <a:spcBef>
                <a:spcPts val="0"/>
              </a:spcBef>
              <a:spcAft>
                <a:spcPts val="800"/>
              </a:spcAft>
            </a:pPr>
            <a:r>
              <a:rPr lang="en-US" sz="1800" dirty="0">
                <a:latin typeface="Arial" panose="020B0604020202020204" pitchFamily="34" charset="0"/>
                <a:cs typeface="Arial" panose="020B0604020202020204" pitchFamily="34" charset="0"/>
              </a:rPr>
              <a:t>The IRS sent a notice of deficiency to the estate. The estate paid the deficiency and filed a suit for a refund.</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7</a:t>
            </a:fld>
            <a:endParaRPr lang="en-US" altLang="en-US" dirty="0"/>
          </a:p>
        </p:txBody>
      </p:sp>
      <p:sp>
        <p:nvSpPr>
          <p:cNvPr id="5" name="Rectangle 4">
            <a:extLst>
              <a:ext uri="{FF2B5EF4-FFF2-40B4-BE49-F238E27FC236}">
                <a16:creationId xmlns:a16="http://schemas.microsoft.com/office/drawing/2014/main" id="{71160135-8866-B4B8-61A8-B1B3208EF7B5}"/>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4DFB9715-CC96-BA55-235F-304FFFDDC660}"/>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45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Connelly Position in Tax Court</a:t>
            </a:r>
          </a:p>
        </p:txBody>
      </p:sp>
      <p:sp>
        <p:nvSpPr>
          <p:cNvPr id="3" name="Content Placeholder 2"/>
          <p:cNvSpPr>
            <a:spLocks noGrp="1"/>
          </p:cNvSpPr>
          <p:nvPr>
            <p:ph idx="1"/>
          </p:nvPr>
        </p:nvSpPr>
        <p:spPr/>
        <p:txBody>
          <a:bodyPr>
            <a:normAutofit/>
          </a:bodyPr>
          <a:lstStyle/>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estate argued that the company's fair market value should not include the life insurance proceeds that were used to redeem shares because they were offset by a liability (the redemption obligation).</a:t>
            </a:r>
          </a:p>
          <a:p>
            <a:pPr marL="0" marR="0" lvl="0" indent="-342900">
              <a:lnSpc>
                <a:spcPct val="107000"/>
              </a:lnSpc>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IRS took the position that the stock purchase agreement should be disregarded and that the life insurance proceeds must be included.</a:t>
            </a:r>
          </a:p>
          <a:p>
            <a:pPr marL="0" marR="0" lvl="0" indent="-342900">
              <a:lnSpc>
                <a:spcPct val="107000"/>
              </a:lnSpc>
              <a:spcBef>
                <a:spcPts val="0"/>
              </a:spcBef>
              <a:spcAft>
                <a:spcPts val="0"/>
              </a:spcAft>
              <a:buFont typeface="Symbol" panose="05050102010706020507" pitchFamily="18" charset="2"/>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District Court granted summary judgment to the IRS.</a:t>
            </a:r>
          </a:p>
          <a:p>
            <a:pPr marL="0" marR="0" lvl="0" indent="-342900">
              <a:lnSpc>
                <a:spcPct val="107000"/>
              </a:lnSpc>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cs typeface="Arial" panose="020B0604020202020204" pitchFamily="34" charset="0"/>
            </a:endParaRPr>
          </a:p>
          <a:p>
            <a:pPr marL="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District Court declined to follow the 2005 case </a:t>
            </a:r>
            <a:r>
              <a:rPr lang="en-US" sz="1800" i="1" dirty="0">
                <a:effectLst/>
                <a:latin typeface="Arial" panose="020B0604020202020204" pitchFamily="34" charset="0"/>
                <a:ea typeface="Calibri" panose="020F0502020204030204" pitchFamily="34" charset="0"/>
                <a:cs typeface="Arial" panose="020B0604020202020204" pitchFamily="34" charset="0"/>
              </a:rPr>
              <a:t>Estate of Blount v Commissioner,</a:t>
            </a:r>
            <a:r>
              <a:rPr lang="en-US" sz="1800" dirty="0">
                <a:effectLst/>
                <a:latin typeface="Arial" panose="020B0604020202020204" pitchFamily="34" charset="0"/>
                <a:ea typeface="Calibri" panose="020F0502020204030204" pitchFamily="34" charset="0"/>
                <a:cs typeface="Arial" panose="020B0604020202020204" pitchFamily="34" charset="0"/>
              </a:rPr>
              <a:t> 428 F 3rd 1338 (11th </a:t>
            </a:r>
            <a:r>
              <a:rPr lang="en-US" sz="1800" dirty="0">
                <a:latin typeface="Arial" panose="020B0604020202020204" pitchFamily="34" charset="0"/>
                <a:ea typeface="Calibri" panose="020F0502020204030204" pitchFamily="34" charset="0"/>
                <a:cs typeface="Arial" panose="020B0604020202020204" pitchFamily="34" charset="0"/>
              </a:rPr>
              <a:t>C</a:t>
            </a:r>
            <a:r>
              <a:rPr lang="en-US" sz="1800" dirty="0">
                <a:effectLst/>
                <a:latin typeface="Arial" panose="020B0604020202020204" pitchFamily="34" charset="0"/>
                <a:ea typeface="Calibri" panose="020F0502020204030204" pitchFamily="34" charset="0"/>
                <a:cs typeface="Arial" panose="020B0604020202020204" pitchFamily="34" charset="0"/>
              </a:rPr>
              <a:t>ir. 2005)</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dirty="0"/>
          </a:p>
        </p:txBody>
      </p:sp>
      <p:sp>
        <p:nvSpPr>
          <p:cNvPr id="5" name="Rectangle 4">
            <a:extLst>
              <a:ext uri="{FF2B5EF4-FFF2-40B4-BE49-F238E27FC236}">
                <a16:creationId xmlns:a16="http://schemas.microsoft.com/office/drawing/2014/main" id="{933D6A96-5042-869D-691E-C3761AD86E0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cxnSp>
        <p:nvCxnSpPr>
          <p:cNvPr id="6" name="Straight Connector 5">
            <a:extLst>
              <a:ext uri="{FF2B5EF4-FFF2-40B4-BE49-F238E27FC236}">
                <a16:creationId xmlns:a16="http://schemas.microsoft.com/office/drawing/2014/main" id="{37557D21-EBC4-74C6-23EC-67A899DEE42E}"/>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074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chor="b"/>
          <a:lstStyle/>
          <a:p>
            <a:pPr eaLnBrk="1" hangingPunct="1"/>
            <a:r>
              <a:rPr lang="en-US" altLang="en-US" sz="4400" dirty="0">
                <a:latin typeface="Arial" panose="020B0604020202020204" pitchFamily="34" charset="0"/>
                <a:cs typeface="Arial" panose="020B0604020202020204" pitchFamily="34" charset="0"/>
              </a:rPr>
              <a:t>Eighth Circuit Decision - </a:t>
            </a:r>
            <a:r>
              <a:rPr lang="en-US" altLang="en-US" sz="4400" i="1" dirty="0">
                <a:latin typeface="Arial" panose="020B0604020202020204" pitchFamily="34" charset="0"/>
                <a:cs typeface="Arial" panose="020B0604020202020204" pitchFamily="34" charset="0"/>
              </a:rPr>
              <a:t>Connelly</a:t>
            </a:r>
            <a:endParaRPr lang="en-US" altLang="en-US" sz="5400" i="1" dirty="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latin typeface="Arial" panose="020B0604020202020204" pitchFamily="34" charset="0"/>
                <a:cs typeface="Arial" panose="020B0604020202020204" pitchFamily="34" charset="0"/>
              </a:rPr>
              <a:t>Life Insurance Included in Value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Rectangle 2">
            <a:extLst>
              <a:ext uri="{FF2B5EF4-FFF2-40B4-BE49-F238E27FC236}">
                <a16:creationId xmlns:a16="http://schemas.microsoft.com/office/drawing/2014/main" id="{861E013E-F13C-F05C-928D-5B8F04F2A4F0}"/>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DUGGAN BERTSCH, LLC</a:t>
            </a:r>
          </a:p>
          <a:p>
            <a:pPr lvl="1"/>
            <a:r>
              <a:rPr lang="en-US" dirty="0"/>
              <a:t>MVANDENACK@DUGGANBERTSCH.COM</a:t>
            </a:r>
          </a:p>
        </p:txBody>
      </p:sp>
    </p:spTree>
    <p:extLst>
      <p:ext uri="{BB962C8B-B14F-4D97-AF65-F5344CB8AC3E}">
        <p14:creationId xmlns:p14="http://schemas.microsoft.com/office/powerpoint/2010/main" val="2008678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4880</TotalTime>
  <Words>5755</Words>
  <Application>Microsoft Office PowerPoint</Application>
  <PresentationFormat>Widescreen</PresentationFormat>
  <Paragraphs>446</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Symbol</vt:lpstr>
      <vt:lpstr>Times New Roman</vt:lpstr>
      <vt:lpstr>Office Theme</vt:lpstr>
      <vt:lpstr>PowerPoint Presentation</vt:lpstr>
      <vt:lpstr>Mary Vandenack</vt:lpstr>
      <vt:lpstr>Connelly v. United States</vt:lpstr>
      <vt:lpstr>Connelly v. United States - Facts</vt:lpstr>
      <vt:lpstr>Connelly v. United States – Facts (cont.)</vt:lpstr>
      <vt:lpstr>Connelly v. United States – Facts (cont. 2) </vt:lpstr>
      <vt:lpstr>Connelly Estate Tax Return</vt:lpstr>
      <vt:lpstr>Connelly Position in Tax Court</vt:lpstr>
      <vt:lpstr>Eighth Circuit Decision - Connelly</vt:lpstr>
      <vt:lpstr>The Stock Purchase Agreement and §2703</vt:lpstr>
      <vt:lpstr>§2703(b)</vt:lpstr>
      <vt:lpstr>Fixed or Determinable Price</vt:lpstr>
      <vt:lpstr>Fair Market Value of Shares</vt:lpstr>
      <vt:lpstr>Willing Seller Willing Buyer</vt:lpstr>
      <vt:lpstr>Non-operating Assets are to be Considered</vt:lpstr>
      <vt:lpstr>Life Insurance Proceeds Augment Michael’s Estate</vt:lpstr>
      <vt:lpstr>Value of Shares</vt:lpstr>
      <vt:lpstr>Blount v. Commissioner</vt:lpstr>
      <vt:lpstr>Facts of Blount</vt:lpstr>
      <vt:lpstr>Blount (continued)</vt:lpstr>
      <vt:lpstr>Estate Tax Value and IRS challenge</vt:lpstr>
      <vt:lpstr>Eleventh Circuit Analysis</vt:lpstr>
      <vt:lpstr>Eleventh Circuit Analysis (cont.) </vt:lpstr>
      <vt:lpstr>Blount – Insurance is Not Included</vt:lpstr>
      <vt:lpstr>Supreme Court Decision - Connelly</vt:lpstr>
      <vt:lpstr>Question Addressed</vt:lpstr>
      <vt:lpstr>Internal Revenue Code Provisions</vt:lpstr>
      <vt:lpstr>No - Rationale</vt:lpstr>
      <vt:lpstr>Example From Supreme Court Opinion</vt:lpstr>
      <vt:lpstr>What Happens in a Cross Purchase? </vt:lpstr>
      <vt:lpstr>What Happens in A Cross Purchase? </vt:lpstr>
      <vt:lpstr>Connelly Results in Different Results for Cross Purchase vs. Redemption</vt:lpstr>
      <vt:lpstr>Redemption Example</vt:lpstr>
      <vt:lpstr>Redemption Example</vt:lpstr>
      <vt:lpstr>Cross Purchase Example</vt:lpstr>
      <vt:lpstr>Discuss the Economics with Clients</vt:lpstr>
      <vt:lpstr>What About Using a Life Insurance LLC?</vt:lpstr>
      <vt:lpstr>The Life Insurance LLC</vt:lpstr>
      <vt:lpstr>What Is a Life Insurance LLC</vt:lpstr>
      <vt:lpstr>Advantages of Life Insurance LLC</vt:lpstr>
      <vt:lpstr>How Does Life Insurance LLC Work Upon Death of Owner</vt:lpstr>
      <vt:lpstr>Challenges of Life Insurance LLC</vt:lpstr>
      <vt:lpstr>Can you use multiple insurance LLCs</vt:lpstr>
      <vt:lpstr>Considerations for the Practitioner After Connelly</vt:lpstr>
      <vt:lpstr>Possible Capital Loss Situation</vt:lpstr>
      <vt:lpstr>What About an Underfunded Buy/Sell?</vt:lpstr>
      <vt:lpstr>Redemption or Cross Purchase? </vt:lpstr>
      <vt:lpstr>Valuation Formulas</vt:lpstr>
      <vt:lpstr>Valuation Formulas</vt:lpstr>
      <vt:lpstr>Other Take-aways and Strategies</vt:lpstr>
      <vt:lpstr>Conclusion and Additional Information</vt:lpstr>
      <vt:lpstr>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Lizzie West</dc:creator>
  <cp:lastModifiedBy>Mary Vandenack</cp:lastModifiedBy>
  <cp:revision>60</cp:revision>
  <dcterms:created xsi:type="dcterms:W3CDTF">2021-01-07T22:55:47Z</dcterms:created>
  <dcterms:modified xsi:type="dcterms:W3CDTF">2024-09-22T21:29:42Z</dcterms:modified>
</cp:coreProperties>
</file>