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7" r:id="rId3"/>
    <p:sldId id="344" r:id="rId4"/>
    <p:sldId id="482" r:id="rId5"/>
    <p:sldId id="484" r:id="rId6"/>
    <p:sldId id="512" r:id="rId7"/>
    <p:sldId id="485" r:id="rId8"/>
    <p:sldId id="486" r:id="rId9"/>
    <p:sldId id="270" r:id="rId10"/>
    <p:sldId id="262" r:id="rId11"/>
    <p:sldId id="338" r:id="rId12"/>
    <p:sldId id="385" r:id="rId13"/>
    <p:sldId id="487" r:id="rId14"/>
    <p:sldId id="453" r:id="rId15"/>
    <p:sldId id="494" r:id="rId16"/>
    <p:sldId id="513" r:id="rId17"/>
    <p:sldId id="489" r:id="rId18"/>
    <p:sldId id="488" r:id="rId19"/>
    <p:sldId id="369" r:id="rId20"/>
    <p:sldId id="490" r:id="rId21"/>
    <p:sldId id="528" r:id="rId22"/>
    <p:sldId id="529" r:id="rId23"/>
    <p:sldId id="386" r:id="rId24"/>
    <p:sldId id="514" r:id="rId25"/>
    <p:sldId id="530" r:id="rId26"/>
    <p:sldId id="527" r:id="rId27"/>
    <p:sldId id="516" r:id="rId28"/>
    <p:sldId id="495" r:id="rId29"/>
    <p:sldId id="491" r:id="rId30"/>
    <p:sldId id="496" r:id="rId31"/>
    <p:sldId id="515" r:id="rId32"/>
    <p:sldId id="492" r:id="rId33"/>
    <p:sldId id="517" r:id="rId34"/>
    <p:sldId id="497" r:id="rId35"/>
    <p:sldId id="519" r:id="rId36"/>
    <p:sldId id="518" r:id="rId37"/>
    <p:sldId id="521" r:id="rId38"/>
    <p:sldId id="520" r:id="rId39"/>
    <p:sldId id="523" r:id="rId40"/>
    <p:sldId id="396" r:id="rId41"/>
    <p:sldId id="398" r:id="rId42"/>
    <p:sldId id="399" r:id="rId43"/>
    <p:sldId id="499" r:id="rId44"/>
    <p:sldId id="500" r:id="rId45"/>
    <p:sldId id="473" r:id="rId46"/>
    <p:sldId id="474" r:id="rId47"/>
    <p:sldId id="475" r:id="rId48"/>
    <p:sldId id="501" r:id="rId49"/>
    <p:sldId id="524" r:id="rId50"/>
    <p:sldId id="525" r:id="rId51"/>
    <p:sldId id="526" r:id="rId52"/>
    <p:sldId id="498" r:id="rId53"/>
    <p:sldId id="493" r:id="rId54"/>
    <p:sldId id="454" r:id="rId55"/>
    <p:sldId id="505" r:id="rId56"/>
    <p:sldId id="507" r:id="rId57"/>
    <p:sldId id="277" r:id="rId58"/>
    <p:sldId id="506" r:id="rId59"/>
    <p:sldId id="264" r:id="rId60"/>
    <p:sldId id="448" r:id="rId61"/>
    <p:sldId id="459" r:id="rId62"/>
    <p:sldId id="460" r:id="rId63"/>
    <p:sldId id="339" r:id="rId64"/>
    <p:sldId id="463" r:id="rId65"/>
    <p:sldId id="508" r:id="rId66"/>
    <p:sldId id="350" r:id="rId67"/>
    <p:sldId id="351" r:id="rId68"/>
    <p:sldId id="502" r:id="rId69"/>
    <p:sldId id="504" r:id="rId70"/>
    <p:sldId id="414" r:id="rId71"/>
    <p:sldId id="470" r:id="rId72"/>
    <p:sldId id="416" r:id="rId73"/>
    <p:sldId id="449" r:id="rId74"/>
    <p:sldId id="478" r:id="rId75"/>
    <p:sldId id="479" r:id="rId76"/>
    <p:sldId id="480" r:id="rId77"/>
    <p:sldId id="481" r:id="rId78"/>
    <p:sldId id="442" r:id="rId79"/>
    <p:sldId id="423" r:id="rId80"/>
    <p:sldId id="457" r:id="rId81"/>
    <p:sldId id="509" r:id="rId82"/>
    <p:sldId id="379" r:id="rId83"/>
    <p:sldId id="428" r:id="rId84"/>
    <p:sldId id="435" r:id="rId85"/>
    <p:sldId id="436" r:id="rId86"/>
    <p:sldId id="437" r:id="rId87"/>
    <p:sldId id="438" r:id="rId88"/>
    <p:sldId id="451" r:id="rId89"/>
    <p:sldId id="415" r:id="rId90"/>
    <p:sldId id="276" r:id="rId91"/>
    <p:sldId id="278" r:id="rId92"/>
    <p:sldId id="363" r:id="rId93"/>
    <p:sldId id="325" r:id="rId94"/>
    <p:sldId id="511" r:id="rId95"/>
    <p:sldId id="321" r:id="rId9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5E86442F-BB4A-450A-B98F-9DE861978110}" v="7" dt="2024-09-22T20:45:31.708"/>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182" autoAdjust="0"/>
    <p:restoredTop sz="94660"/>
  </p:normalViewPr>
  <p:slideViewPr>
    <p:cSldViewPr snapToGrid="0">
      <p:cViewPr varScale="1">
        <p:scale>
          <a:sx n="69" d="100"/>
          <a:sy n="69" d="100"/>
        </p:scale>
        <p:origin x="521" y="499"/>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slide" Target="slides/slide88.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slide" Target="slides/slide89.xml"/><Relationship Id="rId95" Type="http://schemas.openxmlformats.org/officeDocument/2006/relationships/slide" Target="slides/slide94.xml"/><Relationship Id="rId22" Type="http://schemas.openxmlformats.org/officeDocument/2006/relationships/slide" Target="slides/slide21.xml"/><Relationship Id="rId27" Type="http://schemas.openxmlformats.org/officeDocument/2006/relationships/slide" Target="slides/slide26.xml"/><Relationship Id="rId43" Type="http://schemas.openxmlformats.org/officeDocument/2006/relationships/slide" Target="slides/slide42.xml"/><Relationship Id="rId48" Type="http://schemas.openxmlformats.org/officeDocument/2006/relationships/slide" Target="slides/slide47.xml"/><Relationship Id="rId64" Type="http://schemas.openxmlformats.org/officeDocument/2006/relationships/slide" Target="slides/slide63.xml"/><Relationship Id="rId69" Type="http://schemas.openxmlformats.org/officeDocument/2006/relationships/slide" Target="slides/slide68.xml"/><Relationship Id="rId80" Type="http://schemas.openxmlformats.org/officeDocument/2006/relationships/slide" Target="slides/slide79.xml"/><Relationship Id="rId85" Type="http://schemas.openxmlformats.org/officeDocument/2006/relationships/slide" Target="slides/slide84.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slide" Target="slides/slide87.xml"/><Relationship Id="rId91" Type="http://schemas.openxmlformats.org/officeDocument/2006/relationships/slide" Target="slides/slide90.xml"/><Relationship Id="rId96" Type="http://schemas.openxmlformats.org/officeDocument/2006/relationships/slide" Target="slides/slide95.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slide" Target="slides/slide85.xml"/><Relationship Id="rId94" Type="http://schemas.openxmlformats.org/officeDocument/2006/relationships/slide" Target="slides/slide93.xml"/><Relationship Id="rId99" Type="http://schemas.openxmlformats.org/officeDocument/2006/relationships/theme" Target="theme/theme1.xml"/><Relationship Id="rId101" Type="http://schemas.microsoft.com/office/2015/10/relationships/revisionInfo" Target="revisionInfo.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presProps" Target="presProps.xml"/><Relationship Id="rId7" Type="http://schemas.openxmlformats.org/officeDocument/2006/relationships/slide" Target="slides/slide6.xml"/><Relationship Id="rId71" Type="http://schemas.openxmlformats.org/officeDocument/2006/relationships/slide" Target="slides/slide70.xml"/><Relationship Id="rId92" Type="http://schemas.openxmlformats.org/officeDocument/2006/relationships/slide" Target="slides/slide91.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 Id="rId14" Type="http://schemas.openxmlformats.org/officeDocument/2006/relationships/slide" Target="slides/slide13.xml"/><Relationship Id="rId30" Type="http://schemas.openxmlformats.org/officeDocument/2006/relationships/slide" Target="slides/slide29.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tableStyles" Target="tableStyles.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viewProps" Target="viewProps.xml"/><Relationship Id="rId3" Type="http://schemas.openxmlformats.org/officeDocument/2006/relationships/slide" Target="slides/slide2.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5FC8FF-BC79-41E2-AF70-94583095813D}"/>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1C4005A7-6314-471C-A98F-505912E08918}"/>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07ABE0D5-CD5E-4ABC-9005-61FAFAD4D86D}"/>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3FD9BCD5-7B6A-4F68-BE3D-C05862CB525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15A0A00A-D07A-40EF-A3B7-16C6716BC037}"/>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90683176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7EF7AF-D889-4583-B3F2-BE476CCCAFB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ED7FDC61-8C1F-49F0-B3D3-C966F1306DE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B05E451-A006-423C-AD06-A8EE53BCF69C}"/>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A70DE2A4-FE88-4B3C-8ABD-D3151F233802}"/>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8041BDA-435C-4B6F-BCBE-91285BD651A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06722363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85C157A-9BF8-4F88-8D95-CF1F62253107}"/>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5B27B6DE-F5BF-44CD-BB23-7BAF8D03094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A8966F2A-6B84-4D87-A85B-1B5F0E106FB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2C090968-7717-410C-BB0F-FF7FA99D128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845DB6EF-B560-4B8C-AFEA-7201273C958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98526735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3C2CCFF-B062-4CD5-9846-E5FB0010F51B}"/>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FC5ABE44-BC70-4D4A-ACA0-D49A5E28108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A6B53B4-08E2-489A-9805-D30D2A495A10}"/>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92E99A75-60E5-4008-91D6-F445883AF06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F1E98C1-382E-4CA5-A72B-120C35913A30}"/>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08073881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B8ADF1F-CC2F-4113-8316-4B331F4BB128}"/>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721AD8DD-2D4A-4559-A459-92EF9D5764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E8CD27C9-29E6-47F6-8DC1-AC53484E4AC3}"/>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93D1456C-97B3-4953-9F30-6FDCA2F6889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1D1FB72-34E0-41B0-91C3-DD55FAC5D5DE}"/>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8397149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21604AB-AE36-4ACA-89D2-BA65429EFC20}"/>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A8BE30C7-FCDD-444D-B879-098C9E56F5C9}"/>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C00FBB0-0E45-4B05-9FF6-FFE97FD41520}"/>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FC448331-02C5-4A74-8CEE-64870DE56AC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E8C159D2-F4FA-48E4-BD6E-684520034EF7}"/>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CBB7982-E1AF-4E68-BEDE-1CF5E260130E}"/>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209233380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253CDD9-B757-417E-B5F8-36F27D84FAA4}"/>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5971B89D-3BA9-4C32-AA75-217AEE55AB14}"/>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2C2E599-B607-4A44-AE3D-76B2B924CA74}"/>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94AFCDD6-4941-4591-B7DE-716814E0D64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EC50A2E0-7526-4F30-85D8-1DE1555C3C27}"/>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A0F3A137-6BD5-4FBD-B27E-31903F0B265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8" name="Footer Placeholder 7">
            <a:extLst>
              <a:ext uri="{FF2B5EF4-FFF2-40B4-BE49-F238E27FC236}">
                <a16:creationId xmlns:a16="http://schemas.microsoft.com/office/drawing/2014/main" id="{AB4E6EA3-8BBE-4AAD-82D3-3C50E8CD7232}"/>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D37784F-3EBA-4181-A5FD-51E001FEE4B8}"/>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167866248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DFF2D1-B9C9-46CC-ABD7-A7BE245988D0}"/>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B71B1A39-B344-4E97-A4AC-1E70F0FC6716}"/>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4" name="Footer Placeholder 3">
            <a:extLst>
              <a:ext uri="{FF2B5EF4-FFF2-40B4-BE49-F238E27FC236}">
                <a16:creationId xmlns:a16="http://schemas.microsoft.com/office/drawing/2014/main" id="{8F554CA2-D5E7-4201-B3CF-B4F6307F3C4B}"/>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0140679-5846-4455-955A-629F03766B1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36669530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D818787-176D-4E75-9D47-A94BC0E222F1}"/>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3" name="Footer Placeholder 2">
            <a:extLst>
              <a:ext uri="{FF2B5EF4-FFF2-40B4-BE49-F238E27FC236}">
                <a16:creationId xmlns:a16="http://schemas.microsoft.com/office/drawing/2014/main" id="{04BBAEE1-84B1-4CFC-A2B9-85E1AF04E6B7}"/>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FAD69EC7-4F08-46DF-8895-A86202DC0DF1}"/>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979746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7C879DB-556D-473B-B76E-2CE918417E6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A1121EF3-D765-4278-81B9-101AF634F5A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EC5F4159-5DC2-4B3C-BDE7-3E22495C65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5B86E56C-2AC2-4793-97C6-7310DFEC7E85}"/>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0D70FBCE-A81F-47B3-8F68-CF0BA288F9B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91E9A6A-AC38-44C9-AAFE-781AE1C50429}"/>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46014384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7454BD-61DB-4856-9D6E-466DF949AFC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BEA6E27B-93D9-4574-A518-C13E74615C4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7D18CA6B-81E8-4E2C-A19D-E6165859D9F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1EFA09-14E2-4399-BBBC-AD8304E68BA5}"/>
              </a:ext>
            </a:extLst>
          </p:cNvPr>
          <p:cNvSpPr>
            <a:spLocks noGrp="1"/>
          </p:cNvSpPr>
          <p:nvPr>
            <p:ph type="dt" sz="half" idx="10"/>
          </p:nvPr>
        </p:nvSpPr>
        <p:spPr/>
        <p:txBody>
          <a:bodyPr/>
          <a:lstStyle/>
          <a:p>
            <a:fld id="{6711FFEB-79DB-4864-8EAF-9BBE3442E3FE}" type="datetimeFigureOut">
              <a:rPr lang="en-US" smtClean="0"/>
              <a:t>9/22/2024</a:t>
            </a:fld>
            <a:endParaRPr lang="en-US"/>
          </a:p>
        </p:txBody>
      </p:sp>
      <p:sp>
        <p:nvSpPr>
          <p:cNvPr id="6" name="Footer Placeholder 5">
            <a:extLst>
              <a:ext uri="{FF2B5EF4-FFF2-40B4-BE49-F238E27FC236}">
                <a16:creationId xmlns:a16="http://schemas.microsoft.com/office/drawing/2014/main" id="{40034F56-2283-46FD-80AB-B613F04BA21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CA2A7A07-F9F8-4DAD-8C9D-9A34C46D069C}"/>
              </a:ext>
            </a:extLst>
          </p:cNvPr>
          <p:cNvSpPr>
            <a:spLocks noGrp="1"/>
          </p:cNvSpPr>
          <p:nvPr>
            <p:ph type="sldNum" sz="quarter" idx="12"/>
          </p:nvPr>
        </p:nvSpPr>
        <p:spPr/>
        <p:txBody>
          <a:bodyPr/>
          <a:lstStyle/>
          <a:p>
            <a:fld id="{8902C90B-C2A1-4DE8-A747-3E030965B23A}" type="slidenum">
              <a:rPr lang="en-US" smtClean="0"/>
              <a:t>‹#›</a:t>
            </a:fld>
            <a:endParaRPr lang="en-US"/>
          </a:p>
        </p:txBody>
      </p:sp>
    </p:spTree>
    <p:extLst>
      <p:ext uri="{BB962C8B-B14F-4D97-AF65-F5344CB8AC3E}">
        <p14:creationId xmlns:p14="http://schemas.microsoft.com/office/powerpoint/2010/main" val="38902547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CF5AD3B-3761-4303-8064-E45834A3659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E89741AE-7708-4943-A9A0-A4E086D20E1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DCCE42-A867-4377-904E-CFC3330B2E9F}"/>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711FFEB-79DB-4864-8EAF-9BBE3442E3FE}" type="datetimeFigureOut">
              <a:rPr lang="en-US" smtClean="0"/>
              <a:t>9/22/2024</a:t>
            </a:fld>
            <a:endParaRPr lang="en-US"/>
          </a:p>
        </p:txBody>
      </p:sp>
      <p:sp>
        <p:nvSpPr>
          <p:cNvPr id="5" name="Footer Placeholder 4">
            <a:extLst>
              <a:ext uri="{FF2B5EF4-FFF2-40B4-BE49-F238E27FC236}">
                <a16:creationId xmlns:a16="http://schemas.microsoft.com/office/drawing/2014/main" id="{37C0837F-5E25-4D08-9B04-5D81F7CD89FC}"/>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9FE1F742-BCC2-4C12-A60C-BB5F8F814742}"/>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02C90B-C2A1-4DE8-A747-3E030965B23A}" type="slidenum">
              <a:rPr lang="en-US" smtClean="0"/>
              <a:t>‹#›</a:t>
            </a:fld>
            <a:endParaRPr lang="en-US"/>
          </a:p>
        </p:txBody>
      </p:sp>
    </p:spTree>
    <p:extLst>
      <p:ext uri="{BB962C8B-B14F-4D97-AF65-F5344CB8AC3E}">
        <p14:creationId xmlns:p14="http://schemas.microsoft.com/office/powerpoint/2010/main" val="337350831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s://www.vwattys.com/resources-vw-podcasts/" TargetMode="Externa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clickup.com/blog/ai-tools-for-lawyers/" TargetMode="External"/><Relationship Id="rId2" Type="http://schemas.openxmlformats.org/officeDocument/2006/relationships/hyperlink" Target="https://insight.thomsonreuters.com.au/legal/posts/will-ai-replace-lawyers-what-to-expect-in-2024" TargetMode="External"/><Relationship Id="rId1" Type="http://schemas.openxmlformats.org/officeDocument/2006/relationships/slideLayout" Target="../slideLayouts/slideLayout2.xml"/><Relationship Id="rId4" Type="http://schemas.openxmlformats.org/officeDocument/2006/relationships/hyperlink" Target="https://hls.harvard.edu/today/harvard-law-expert-explains-how-ai-may-transform-the-legal-profession-in-2024/" TargetMode="External"/></Relationships>
</file>

<file path=ppt/slides/_rels/slide22.xml.rels><?xml version="1.0" encoding="UTF-8" standalone="yes"?>
<Relationships xmlns="http://schemas.openxmlformats.org/package/2006/relationships"><Relationship Id="rId3" Type="http://schemas.openxmlformats.org/officeDocument/2006/relationships/hyperlink" Target="https://info.wealthcounsel.com/blog/ai-and-the-future-of-estate-planning" TargetMode="External"/><Relationship Id="rId2" Type="http://schemas.openxmlformats.org/officeDocument/2006/relationships/hyperlink" Target="https://rjfesq.com/blog/ai-and-estate-planning-exploring-future-trends-and-implications" TargetMode="Externa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hyperlink" Target="https://zapier.com/blog/ai-hallucinations/" TargetMode="External"/><Relationship Id="rId2" Type="http://schemas.openxmlformats.org/officeDocument/2006/relationships/hyperlink" Target="https://www.zdnet.com/article/8-ways-to-reduce-chatgpt-hallucinations/" TargetMode="Externa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2" Type="http://schemas.openxmlformats.org/officeDocument/2006/relationships/hyperlink" Target="https://www.americanbar.org/products/inv/book/421344986" TargetMode="External"/><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3" Type="http://schemas.openxmlformats.org/officeDocument/2006/relationships/hyperlink" Target="mailto:StateAlert@taxadmin.org" TargetMode="External"/><Relationship Id="rId2" Type="http://schemas.openxmlformats.org/officeDocument/2006/relationships/hyperlink" Target="https://www.irs.gov/businesses/small-businesses-self-employed/stakeholder-liaison-local-contacts"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hyperlink" Target="https://www.lawnext.com/2022/03/another-state-adopts-duty-of-technology-competence-for-lawyers-bringing-total-to-40.html" TargetMode="External"/><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3" Type="http://schemas.openxmlformats.org/officeDocument/2006/relationships/hyperlink" Target="https://www.linkedin.com/in/mary-vandenack-508020a/" TargetMode="External"/><Relationship Id="rId2" Type="http://schemas.openxmlformats.org/officeDocument/2006/relationships/hyperlink" Target="mailto:mvandenack@dugganbertsh.com" TargetMode="External"/><Relationship Id="rId1" Type="http://schemas.openxmlformats.org/officeDocument/2006/relationships/slideLayout" Target="../slideLayouts/slideLayout2.xml"/><Relationship Id="rId4" Type="http://schemas.openxmlformats.org/officeDocument/2006/relationships/image" Target="../media/image1.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3281C3D-7855-48AB-8634-6A6EB7AE06F0}"/>
              </a:ext>
            </a:extLst>
          </p:cNvPr>
          <p:cNvSpPr>
            <a:spLocks noGrp="1" noRot="1" noMove="1" noResize="1" noEditPoints="1" noAdjustHandles="1" noChangeArrowheads="1" noChangeShapeType="1"/>
          </p:cNvSpPr>
          <p:nvPr>
            <p:ph type="ctrTitle"/>
          </p:nvPr>
        </p:nvSpPr>
        <p:spPr>
          <a:xfrm>
            <a:off x="1524000" y="1227909"/>
            <a:ext cx="9144000" cy="4004491"/>
          </a:xfrm>
        </p:spPr>
        <p:txBody>
          <a:bodyPr>
            <a:normAutofit fontScale="90000"/>
          </a:bodyPr>
          <a:lstStyle/>
          <a:p>
            <a:r>
              <a:rPr lang="en-US" sz="4900" b="1" dirty="0">
                <a:latin typeface="Arial" panose="020B0604020202020204" pitchFamily="34" charset="0"/>
                <a:cs typeface="Arial" panose="020B0604020202020204" pitchFamily="34" charset="0"/>
              </a:rPr>
              <a:t>THE INTERSECTION OF ETHICS, TECHNOLOGY AND ESTATE PLANNING</a:t>
            </a:r>
            <a:br>
              <a:rPr lang="en-US" sz="4900" b="1" dirty="0"/>
            </a:br>
            <a:br>
              <a:rPr lang="en-US" dirty="0"/>
            </a:br>
            <a:r>
              <a:rPr lang="en-US" sz="2000" dirty="0">
                <a:latin typeface="Arial" panose="020B0604020202020204" pitchFamily="34" charset="0"/>
                <a:cs typeface="Arial" panose="020B0604020202020204" pitchFamily="34" charset="0"/>
              </a:rPr>
              <a:t>By Mary E. Vandenack</a:t>
            </a:r>
            <a:br>
              <a:rPr lang="en-US" dirty="0">
                <a:latin typeface="Arial" panose="020B0604020202020204" pitchFamily="34" charset="0"/>
                <a:cs typeface="Arial" panose="020B0604020202020204" pitchFamily="34" charset="0"/>
              </a:rPr>
            </a:br>
            <a:endParaRPr lang="en-US" dirty="0">
              <a:latin typeface="Arial" panose="020B0604020202020204" pitchFamily="34" charset="0"/>
              <a:cs typeface="Arial" panose="020B0604020202020204" pitchFamily="34" charset="0"/>
            </a:endParaRPr>
          </a:p>
        </p:txBody>
      </p:sp>
      <p:cxnSp>
        <p:nvCxnSpPr>
          <p:cNvPr id="5" name="Straight Connector 4">
            <a:extLst>
              <a:ext uri="{FF2B5EF4-FFF2-40B4-BE49-F238E27FC236}">
                <a16:creationId xmlns:a16="http://schemas.microsoft.com/office/drawing/2014/main" id="{57970AFE-E3DB-40A6-86AA-5114FBBC86B5}"/>
              </a:ext>
            </a:extLst>
          </p:cNvPr>
          <p:cNvCxnSpPr/>
          <p:nvPr/>
        </p:nvCxnSpPr>
        <p:spPr>
          <a:xfrm>
            <a:off x="1135766" y="770709"/>
            <a:ext cx="10424160" cy="0"/>
          </a:xfrm>
          <a:prstGeom prst="line">
            <a:avLst/>
          </a:prstGeom>
          <a:ln w="76200">
            <a:solidFill>
              <a:schemeClr val="accent1"/>
            </a:solidFill>
          </a:ln>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6" name="Rectangle 5">
            <a:extLst>
              <a:ext uri="{FF2B5EF4-FFF2-40B4-BE49-F238E27FC236}">
                <a16:creationId xmlns:a16="http://schemas.microsoft.com/office/drawing/2014/main" id="{8C5BDF6B-E0CC-4C01-BB9F-0D8833F24F7C}"/>
              </a:ext>
            </a:extLst>
          </p:cNvPr>
          <p:cNvSpPr/>
          <p:nvPr/>
        </p:nvSpPr>
        <p:spPr>
          <a:xfrm>
            <a:off x="1"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538408967"/>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a:bodyPr>
          <a:lstStyle/>
          <a:p>
            <a:pPr algn="ctr"/>
            <a:r>
              <a:rPr lang="en-US" dirty="0">
                <a:latin typeface="Arial" panose="020B0604020202020204" pitchFamily="34" charset="0"/>
                <a:cs typeface="Arial" panose="020B0604020202020204" pitchFamily="34" charset="0"/>
              </a:rPr>
              <a:t>TECHNOLOGICAL COMPETENCE</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85293939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dirty="0">
                <a:latin typeface="Arial" panose="020B0604020202020204" pitchFamily="34" charset="0"/>
                <a:cs typeface="Arial" panose="020B0604020202020204" pitchFamily="34" charset="0"/>
              </a:rPr>
              <a:t>WHAT IS TECHNOLOGICAL COMPETENCE</a:t>
            </a:r>
            <a:r>
              <a:rPr lang="en-US" dirty="0"/>
              <a:t>?</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794937"/>
            <a:ext cx="10469880" cy="4070283"/>
          </a:xfrm>
        </p:spPr>
        <p:txBody>
          <a:bodyPr>
            <a:normAutofit lnSpcReduction="10000"/>
          </a:bodyPr>
          <a:lstStyle/>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Technological competence means having basic skills and knowledge in the use of technology.</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 Lawyers are expected to take reasonable steps to understand how technological advances may affect </a:t>
            </a:r>
            <a:r>
              <a:rPr lang="en-US" sz="2200" b="1" dirty="0">
                <a:solidFill>
                  <a:srgbClr val="000000"/>
                </a:solidFill>
                <a:latin typeface="Arial" panose="020B0604020202020204" pitchFamily="34" charset="0"/>
                <a:cs typeface="Arial" panose="020B0604020202020204" pitchFamily="34" charset="0"/>
              </a:rPr>
              <a:t>their practice</a:t>
            </a:r>
            <a:r>
              <a:rPr lang="en-US" sz="2200" dirty="0">
                <a:solidFill>
                  <a:srgbClr val="000000"/>
                </a:solidFill>
                <a:latin typeface="Arial" panose="020B0604020202020204" pitchFamily="34" charset="0"/>
                <a:cs typeface="Arial" panose="020B0604020202020204" pitchFamily="34" charset="0"/>
              </a:rPr>
              <a:t>.</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 Technology competence also requires </a:t>
            </a:r>
            <a:r>
              <a:rPr lang="en-US" sz="2200" b="1" dirty="0">
                <a:solidFill>
                  <a:srgbClr val="000000"/>
                </a:solidFill>
                <a:latin typeface="Arial" panose="020B0604020202020204" pitchFamily="34" charset="0"/>
                <a:cs typeface="Arial" panose="020B0604020202020204" pitchFamily="34" charset="0"/>
              </a:rPr>
              <a:t>staying current </a:t>
            </a:r>
            <a:r>
              <a:rPr lang="en-US" sz="2200" dirty="0">
                <a:solidFill>
                  <a:srgbClr val="000000"/>
                </a:solidFill>
                <a:latin typeface="Arial" panose="020B0604020202020204" pitchFamily="34" charset="0"/>
                <a:cs typeface="Arial" panose="020B0604020202020204" pitchFamily="34" charset="0"/>
              </a:rPr>
              <a:t>on the risks and benefits of technology. To the extent that states require technology CLE, a requirement of 1 hour is almost laughable. </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 A lawyer should be able to evaluate technology with respect to his or her practice.</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 A lawyer should also be able to advise a client regarding options as they are impacted by technology.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64355952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dirty="0">
                <a:latin typeface="Arial" panose="020B0604020202020204" pitchFamily="34" charset="0"/>
                <a:cs typeface="Arial" panose="020B0604020202020204" pitchFamily="34" charset="0"/>
              </a:rPr>
              <a:t>COMPETENCE AND OTHER DUTIES</a:t>
            </a:r>
            <a:endParaRPr lang="en-US"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794937"/>
            <a:ext cx="10469880" cy="4070283"/>
          </a:xfrm>
        </p:spPr>
        <p:txBody>
          <a:bodyPr>
            <a:normAutofit/>
          </a:bodyPr>
          <a:lstStyle/>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Technological Competence runs parallel to many other ethical duties of lawyers. </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For example, attorneys have duties to protect client information. </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To what degree must an attorney understand security issues?</a:t>
            </a:r>
          </a:p>
          <a:p>
            <a:pPr marL="228600" marR="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Realistically, attorneys should seek to go beyond the minimum required as a matter of professionalism and client service.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00453787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fontScale="90000"/>
          </a:bodyPr>
          <a:lstStyle/>
          <a:p>
            <a:pPr algn="ctr"/>
            <a:r>
              <a:rPr lang="en-US" dirty="0">
                <a:latin typeface="Arial" panose="020B0604020202020204" pitchFamily="34" charset="0"/>
                <a:cs typeface="Arial" panose="020B0604020202020204" pitchFamily="34" charset="0"/>
              </a:rPr>
              <a:t>CURRENT TECHNOLOGY CONCERNS FOR ESTATE PLANNERS</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38736843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INTERSECTIONS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92500" lnSpcReduction="10000"/>
          </a:bodyPr>
          <a:lstStyle/>
          <a:p>
            <a:pPr marL="0" indent="0">
              <a:spcBef>
                <a:spcPts val="0"/>
              </a:spcBef>
              <a:buNone/>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Artificial Intelligence – Competence, Confidentiality, Safeguarding Client Information, Supervision, Candor, Truthfulness, Communication, Unauthorized Practice of Law</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Cybersecurity – Competence, Confidentiality, Safeguarding Client Information, Communications</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Communications – Competence, Confidentiality, </a:t>
            </a:r>
            <a:r>
              <a:rPr lang="en-US" sz="2400" dirty="0">
                <a:effectLst/>
                <a:latin typeface="Arial" panose="020B0604020202020204" pitchFamily="34" charset="0"/>
                <a:ea typeface="Times New Roman" panose="02020603050405020304" pitchFamily="18" charset="0"/>
                <a:cs typeface="Arial" panose="020B0604020202020204" pitchFamily="34" charset="0"/>
              </a:rPr>
              <a:t>Safeguarding Client Information</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Remote Work – Confidentiality, Supervision, Unauthorized Practice</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Technology and Reasonable Fees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00883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START WITH THE ENGAGEMENT LETTER</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What technology will be used in the estate planning engagement?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r>
              <a:rPr lang="en-US" sz="2000" dirty="0">
                <a:effectLst/>
                <a:latin typeface="Arial" panose="020B0604020202020204" pitchFamily="34" charset="0"/>
                <a:ea typeface="Times New Roman" panose="02020603050405020304" pitchFamily="18" charset="0"/>
                <a:cs typeface="Arial" panose="020B0604020202020204" pitchFamily="34" charset="0"/>
              </a:rPr>
              <a:t>Artificial Intelligence – Our firm uses AI tools as a supplementary resource for purposes of efficiency and accuracy in document drafting and legal research. While AI tools are an important part of our practice, all legal advice and documents will be reviewed by a qualified attorney. </a:t>
            </a:r>
          </a:p>
          <a:p>
            <a:r>
              <a:rPr lang="en-US" sz="2000" dirty="0">
                <a:effectLst/>
                <a:latin typeface="Arial" panose="020B0604020202020204" pitchFamily="34" charset="0"/>
                <a:ea typeface="Times New Roman" panose="02020603050405020304" pitchFamily="18" charset="0"/>
                <a:cs typeface="Arial" panose="020B0604020202020204" pitchFamily="34" charset="0"/>
              </a:rPr>
              <a:t>Protection of Data – Our firm has implemented robust security measures to protect personal information provided by you to the firm. Such measures include secure storage solutions and encryption to safeguard your data from unauthorized access, disclosure, alteration or destruction. Any data processing with AI tools is accomplished in compliance with applicable data protection laws. </a:t>
            </a:r>
          </a:p>
          <a:p>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420032410"/>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ENGAGEMENT LETTER</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Engagement letter should explain the duty of confidentiality and how confidential information will be handled.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Explain how communications will be handled. Cover communications channels and remind client that preservation of confidentiality is impacted by the channels used and how they are used. </a:t>
            </a:r>
          </a:p>
          <a:p>
            <a:pPr>
              <a:spcBef>
                <a:spcPts val="0"/>
              </a:spcBef>
            </a:pPr>
            <a:endParaRPr lang="en-US" sz="2000" dirty="0">
              <a:latin typeface="Arial" panose="020B0604020202020204" pitchFamily="34" charset="0"/>
              <a:cs typeface="Arial" panose="020B0604020202020204" pitchFamily="34" charset="0"/>
            </a:endParaRPr>
          </a:p>
          <a:p>
            <a:pPr>
              <a:spcBef>
                <a:spcPts val="0"/>
              </a:spcBef>
            </a:pPr>
            <a:endParaRPr lang="en-US" sz="2000" dirty="0">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14294294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a:bodyPr>
          <a:lstStyle/>
          <a:p>
            <a:pPr algn="ctr"/>
            <a:r>
              <a:rPr lang="en-US" dirty="0">
                <a:latin typeface="Arial" panose="020B0604020202020204" pitchFamily="34" charset="0"/>
                <a:cs typeface="Arial" panose="020B0604020202020204" pitchFamily="34" charset="0"/>
              </a:rPr>
              <a:t>ARTIFICIAL INTELLIGENCE</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60408362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ARTIFICIAL INTELLIGENCE?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Artificial intelligence has been defined in a variety of ways.  In general, artificial intelligence is “the capacity of computers or other machines to exhibit or simulate intelligent behavior; the field of study concerned with this.” Although artificial intelligence is evolving rapidly, the concept has been around for a long time.</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“Reactive AI” – This refers to a form of AI that provides predictable outcomes based on input. Auto-complet</a:t>
            </a:r>
            <a:r>
              <a:rPr lang="en-US" sz="2000" dirty="0">
                <a:latin typeface="Arial" panose="020B0604020202020204" pitchFamily="34" charset="0"/>
                <a:ea typeface="Times New Roman" panose="02020603050405020304" pitchFamily="18" charset="0"/>
                <a:cs typeface="Arial" panose="020B0604020202020204" pitchFamily="34" charset="0"/>
              </a:rPr>
              <a:t>e is an example. This type of AI isn’t “learning”.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“Generative AI” – Traditional AI involved specific rules and algorithms. Generative AI can create content such as text. Generative AI is trained on large datasets. New content is created based having learned patterns and then being able to predict what should come next based on that learning.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cs typeface="Arial" panose="020B0604020202020204" pitchFamily="34" charset="0"/>
              </a:rPr>
              <a:t>Lexis Plus AI and Westlaw Precision AI are examples of AI tools in the legal industry.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11829918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BENEFITS OF ARTIFICIAL INTELLIGENCE</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a:bodyPr>
          <a:lstStyle/>
          <a:p>
            <a:pPr marR="0" algn="just">
              <a:lnSpc>
                <a:spcPct val="115000"/>
              </a:lnSpc>
              <a:spcBef>
                <a:spcPts val="0"/>
              </a:spcBef>
              <a:spcAft>
                <a:spcPts val="1000"/>
              </a:spcAft>
            </a:pPr>
            <a:r>
              <a:rPr lang="en-US" sz="1800" dirty="0">
                <a:solidFill>
                  <a:srgbClr val="000000"/>
                </a:solidFill>
                <a:latin typeface="Arial" panose="020B0604020202020204" pitchFamily="34" charset="0"/>
              </a:rPr>
              <a:t>Ability to work with greater speed and efficiency.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Reduced Costs.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Enhanced Accuracy.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Better Legal Research results.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Contract Review.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Chatbots.</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Electronic Discovery.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AI powered document management. </a:t>
            </a:r>
            <a:endParaRPr lang="en-US" sz="2200" dirty="0">
              <a:solidFill>
                <a:srgbClr val="000000"/>
              </a:solidFill>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5221739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sz="4400" dirty="0">
                <a:solidFill>
                  <a:srgbClr val="2F5597"/>
                </a:solidFill>
                <a:effectLst>
                  <a:outerShdw blurRad="38100" dist="38100" dir="2700000" algn="tl">
                    <a:srgbClr val="000000">
                      <a:alpha val="43137"/>
                    </a:srgbClr>
                  </a:outerShdw>
                </a:effectLst>
              </a:rPr>
              <a:t>PRESENTER: MARY E. </a:t>
            </a:r>
            <a:r>
              <a:rPr lang="en-US" dirty="0">
                <a:solidFill>
                  <a:srgbClr val="2F5597"/>
                </a:solidFill>
                <a:effectLst>
                  <a:outerShdw blurRad="38100" dist="38100" dir="2700000" algn="tl">
                    <a:srgbClr val="000000">
                      <a:alpha val="43137"/>
                    </a:srgbClr>
                  </a:outerShdw>
                </a:effectLst>
              </a:rPr>
              <a:t>VANDENACK</a:t>
            </a:r>
            <a:endParaRPr lang="en-US"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1800" b="1" i="0" u="none" strike="noStrike" baseline="0" dirty="0">
                <a:latin typeface="Arial" panose="020B0604020202020204" pitchFamily="34" charset="0"/>
              </a:rPr>
              <a:t>Mary E. Vandenack, J.D., ACTEC, CAP®, COLPM®,</a:t>
            </a:r>
            <a:r>
              <a:rPr lang="en-US" sz="1800" b="0" i="0" u="none" strike="noStrike" baseline="0" dirty="0">
                <a:latin typeface="Arial" panose="020B0604020202020204" pitchFamily="34" charset="0"/>
              </a:rPr>
              <a:t> </a:t>
            </a:r>
            <a:r>
              <a:rPr lang="en-US" sz="1800" b="1" dirty="0">
                <a:latin typeface="Arial" panose="020B0604020202020204" pitchFamily="34" charset="0"/>
              </a:rPr>
              <a:t>Accredited Estate Planner® (Distinguished) </a:t>
            </a:r>
            <a:r>
              <a:rPr lang="en-US" sz="1800" b="0" i="0" u="none" strike="noStrike" baseline="0" dirty="0">
                <a:latin typeface="Arial" panose="020B0604020202020204" pitchFamily="34" charset="0"/>
              </a:rPr>
              <a:t>is a partner at Duggan Bertsch</a:t>
            </a:r>
            <a:r>
              <a:rPr lang="en-US" sz="1800" dirty="0">
                <a:latin typeface="Arial" panose="020B0604020202020204" pitchFamily="34" charset="0"/>
              </a:rPr>
              <a:t> managing the</a:t>
            </a:r>
            <a:r>
              <a:rPr lang="en-US" sz="1800" b="0" i="0" u="none" strike="noStrike" baseline="0" dirty="0">
                <a:latin typeface="Arial" panose="020B0604020202020204" pitchFamily="34" charset="0"/>
              </a:rPr>
              <a:t> Omaha, Nebraska office. Mary is a highly regarded practitioner in the areas of tax, trusts and estates, private wealth planning, asset protection planning, business and business succession planning, and philanthropic strategies. Mary also has expertise in mental health law and professional licensing. Mary’s practice serves businesses and business owners, executives, real estate developers and investors, health care providers, companies in the financial industry, and tax-exempt organizations. Mary is a member of the American Bar Association Real Property Trust and Estate Section where she serves </a:t>
            </a:r>
            <a:r>
              <a:rPr lang="en-US" sz="1800" dirty="0">
                <a:latin typeface="Arial" panose="020B0604020202020204" pitchFamily="34" charset="0"/>
              </a:rPr>
              <a:t>as a Delegate</a:t>
            </a:r>
            <a:r>
              <a:rPr lang="en-US" sz="1800" b="0" i="0" u="none" strike="noStrike" baseline="0" dirty="0">
                <a:latin typeface="Arial" panose="020B0604020202020204" pitchFamily="34" charset="0"/>
              </a:rPr>
              <a:t>.  Mary is the Nebraska State Chair for ACTEC.  Mary has been named to ABA LTRC Distinguished Women of Legal Tech, received the James Keane Award for e-lawyering, and serves on ABA Standing Committee on Information and Technology Systems. Mary is a frequent writer and speaker on tax, benefits, asset protection planning, and estate planning topics as well as on practice management topics including improving the delivery of legal services, technology in the practice of law and process automation. </a:t>
            </a:r>
            <a:endParaRPr lang="en-US" sz="1800" b="0" i="0" u="none" strike="noStrike" baseline="0" dirty="0">
              <a:solidFill>
                <a:srgbClr val="0563C1"/>
              </a:solidFill>
              <a:latin typeface="Times New Roman" panose="02020603050405020304" pitchFamily="18" charset="0"/>
              <a:hlinkClick r:id="rId2"/>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0" y="5865223"/>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24314198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ESTATE PLANNING USES OF ARTIFICIAL INTELLIGENCE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Document Drafting</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Document Review</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Research</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Document Summary</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Client Communications</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Risk Assessment</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Chatbots</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05947915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AI TRANSORMATION OF LEGAL PROFESSION</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Lawyers are not likely to be replaced by AI alone but are likely to be replaced by lawyers who effectively use AI. </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hlinkClick r:id="rId2"/>
              </a:rPr>
              <a:t>https://insight.thomsonreuters.com.au/legal/posts/will-ai-replace-lawyers-what-to-expect-in-2024</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hlinkClick r:id="rId3"/>
              </a:rPr>
              <a:t>https://clickup.com/blog/ai-tools-for-lawyers/</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hlinkClick r:id="rId4"/>
              </a:rPr>
              <a:t>https://hls.harvard.edu/today/harvard-law-expert-explains-how-ai-may-transform-the-legal-profession-in-2024/</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84302392"/>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AI TRANSORMATION OF ESTATE PLANNING</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hlinkClick r:id="rId2"/>
              </a:rPr>
              <a:t>https://rjfesq.com/blog/ai-and-estate-planning-exploring-future-trends-and-implications</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hlinkClick r:id="rId3"/>
              </a:rPr>
              <a:t>https://info.wealthcounsel.com/blog/ai-and-the-future-of-estate-planning</a:t>
            </a: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832878450"/>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CHALLENGES OF </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ARTIFICIAL INTELLIGENCE</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fontScale="92500" lnSpcReduction="10000"/>
          </a:bodyPr>
          <a:lstStyle/>
          <a:p>
            <a:pPr marR="0" algn="just">
              <a:lnSpc>
                <a:spcPct val="115000"/>
              </a:lnSpc>
              <a:spcBef>
                <a:spcPts val="0"/>
              </a:spcBef>
              <a:spcAft>
                <a:spcPts val="1000"/>
              </a:spcAft>
            </a:pPr>
            <a:r>
              <a:rPr lang="en-US" sz="2200" dirty="0">
                <a:solidFill>
                  <a:srgbClr val="000000"/>
                </a:solidFill>
                <a:latin typeface="Arial" panose="020B0604020202020204" pitchFamily="34" charset="0"/>
              </a:rPr>
              <a:t>Artificial intelligence is still new and evolving rapidly.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Privacy concerns.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Lack of data.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Unreliable results. Hallucinations and False Answers.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Predictive nature.</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AI can reflect the biases and prejudices of trainers. Rule 8.4(g) states that it is professional misconduct for a lawyer to “engage in conduct that the lawyer knows or reasonably should know is harassment or discrimination on the basis of race, sex, religion, national origin, ethnicity, disability, age, sexual orientation, gender identity, marital status or socioeconomic status in conduct related to the practice of law.”</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 </a:t>
            </a:r>
          </a:p>
          <a:p>
            <a:r>
              <a:rPr lang="en-US" dirty="0"/>
              <a:t>402.504.1300</a:t>
            </a:r>
          </a:p>
          <a:p>
            <a:r>
              <a:rPr lang="en-US" dirty="0"/>
              <a:t>VWTlawyers.com</a:t>
            </a:r>
          </a:p>
        </p:txBody>
      </p:sp>
    </p:spTree>
    <p:extLst>
      <p:ext uri="{BB962C8B-B14F-4D97-AF65-F5344CB8AC3E}">
        <p14:creationId xmlns:p14="http://schemas.microsoft.com/office/powerpoint/2010/main" val="201583434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CASES RELATED TO</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ARTIFICIAL INTELLIGENCE</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a:bodyPr>
          <a:lstStyle/>
          <a:p>
            <a:pPr marR="0" algn="just">
              <a:lnSpc>
                <a:spcPct val="115000"/>
              </a:lnSpc>
              <a:spcBef>
                <a:spcPts val="0"/>
              </a:spcBef>
              <a:spcAft>
                <a:spcPts val="1000"/>
              </a:spcAft>
            </a:pPr>
            <a:r>
              <a:rPr lang="en-US" sz="2200" i="1" dirty="0">
                <a:solidFill>
                  <a:srgbClr val="000000"/>
                </a:solidFill>
                <a:latin typeface="Arial" panose="020B0604020202020204" pitchFamily="34" charset="0"/>
              </a:rPr>
              <a:t>Mata</a:t>
            </a:r>
            <a:r>
              <a:rPr lang="en-US" sz="2200" dirty="0">
                <a:solidFill>
                  <a:srgbClr val="000000"/>
                </a:solidFill>
                <a:latin typeface="Arial" panose="020B0604020202020204" pitchFamily="34" charset="0"/>
              </a:rPr>
              <a:t> case – This case has been much publicized. A New York lawyer filed a brief citing fake cases that were generated by ChatGPT. </a:t>
            </a:r>
          </a:p>
          <a:p>
            <a:pPr marR="0" algn="just">
              <a:lnSpc>
                <a:spcPct val="115000"/>
              </a:lnSpc>
              <a:spcBef>
                <a:spcPts val="0"/>
              </a:spcBef>
              <a:spcAft>
                <a:spcPts val="1000"/>
              </a:spcAft>
            </a:pPr>
            <a:r>
              <a:rPr lang="en-US" sz="2200" i="1" dirty="0">
                <a:solidFill>
                  <a:srgbClr val="000000"/>
                </a:solidFill>
                <a:latin typeface="Arial" panose="020B0604020202020204" pitchFamily="34" charset="0"/>
              </a:rPr>
              <a:t>Park v. Kim – </a:t>
            </a:r>
            <a:r>
              <a:rPr lang="en-US" sz="2200" dirty="0">
                <a:solidFill>
                  <a:srgbClr val="000000"/>
                </a:solidFill>
                <a:latin typeface="Arial" panose="020B0604020202020204" pitchFamily="34" charset="0"/>
              </a:rPr>
              <a:t>Lawyer filed an appellate reply brief. The reply brief cited a nonexistent case. Lawyer was referred to the court’s grievance panel. </a:t>
            </a:r>
          </a:p>
          <a:p>
            <a:pPr marR="0" algn="just">
              <a:lnSpc>
                <a:spcPct val="115000"/>
              </a:lnSpc>
              <a:spcBef>
                <a:spcPts val="0"/>
              </a:spcBef>
              <a:spcAft>
                <a:spcPts val="1000"/>
              </a:spcAft>
            </a:pPr>
            <a:r>
              <a:rPr lang="en-US" sz="2200" i="1" dirty="0">
                <a:solidFill>
                  <a:srgbClr val="000000"/>
                </a:solidFill>
                <a:latin typeface="Arial" panose="020B0604020202020204" pitchFamily="34" charset="0"/>
              </a:rPr>
              <a:t>2023 </a:t>
            </a:r>
            <a:r>
              <a:rPr lang="en-US" sz="2200" dirty="0">
                <a:solidFill>
                  <a:srgbClr val="000000"/>
                </a:solidFill>
                <a:latin typeface="Arial" panose="020B0604020202020204" pitchFamily="34" charset="0"/>
              </a:rPr>
              <a:t>Colo. </a:t>
            </a:r>
            <a:r>
              <a:rPr lang="en-US" sz="2200" dirty="0" err="1">
                <a:solidFill>
                  <a:srgbClr val="000000"/>
                </a:solidFill>
                <a:latin typeface="Arial" panose="020B0604020202020204" pitchFamily="34" charset="0"/>
              </a:rPr>
              <a:t>Discipl</a:t>
            </a:r>
            <a:r>
              <a:rPr lang="en-US" sz="2200" dirty="0">
                <a:solidFill>
                  <a:srgbClr val="000000"/>
                </a:solidFill>
                <a:latin typeface="Arial" panose="020B0604020202020204" pitchFamily="34" charset="0"/>
              </a:rPr>
              <a:t>. LEXIS 64 (Colo. O.P.D.J., Nov. 22, 2023). This is another situation where a lawyer submitted a brief that included false citations generated by Artificial Intelligence. The attorney relied on the technology and failed to verify the citations.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 </a:t>
            </a:r>
          </a:p>
          <a:p>
            <a:r>
              <a:rPr lang="en-US" dirty="0"/>
              <a:t>402.504.1300</a:t>
            </a:r>
          </a:p>
          <a:p>
            <a:r>
              <a:rPr lang="en-US" dirty="0"/>
              <a:t>VWTlawyers.com</a:t>
            </a:r>
          </a:p>
        </p:txBody>
      </p:sp>
    </p:spTree>
    <p:extLst>
      <p:ext uri="{BB962C8B-B14F-4D97-AF65-F5344CB8AC3E}">
        <p14:creationId xmlns:p14="http://schemas.microsoft.com/office/powerpoint/2010/main" val="1894162981"/>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STATE OPINIONS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fontScale="92500" lnSpcReduction="10000"/>
          </a:bodyPr>
          <a:lstStyle/>
          <a:p>
            <a:pPr marR="0" algn="just">
              <a:lnSpc>
                <a:spcPct val="115000"/>
              </a:lnSpc>
              <a:spcBef>
                <a:spcPts val="0"/>
              </a:spcBef>
              <a:spcAft>
                <a:spcPts val="1000"/>
              </a:spcAft>
            </a:pPr>
            <a:r>
              <a:rPr lang="en-US" sz="2200" dirty="0">
                <a:solidFill>
                  <a:srgbClr val="000000"/>
                </a:solidFill>
                <a:latin typeface="Arial" panose="020B0604020202020204" pitchFamily="34" charset="0"/>
              </a:rPr>
              <a:t>Florida State Bar Ethics Opinion 24-1 – Lawyers using AI must:</a:t>
            </a:r>
          </a:p>
          <a:p>
            <a:pPr lvl="1" algn="just">
              <a:lnSpc>
                <a:spcPct val="115000"/>
              </a:lnSpc>
              <a:spcBef>
                <a:spcPts val="0"/>
              </a:spcBef>
              <a:spcAft>
                <a:spcPts val="1000"/>
              </a:spcAft>
            </a:pPr>
            <a:r>
              <a:rPr lang="en-US" sz="1800" dirty="0">
                <a:solidFill>
                  <a:srgbClr val="000000"/>
                </a:solidFill>
                <a:latin typeface="Arial" panose="020B0604020202020204" pitchFamily="34" charset="0"/>
              </a:rPr>
              <a:t>Protect confidentiality of client information;</a:t>
            </a:r>
          </a:p>
          <a:p>
            <a:pPr lvl="1" algn="just">
              <a:lnSpc>
                <a:spcPct val="115000"/>
              </a:lnSpc>
              <a:spcBef>
                <a:spcPts val="0"/>
              </a:spcBef>
              <a:spcAft>
                <a:spcPts val="1000"/>
              </a:spcAft>
            </a:pPr>
            <a:r>
              <a:rPr lang="en-US" sz="1800" dirty="0">
                <a:solidFill>
                  <a:srgbClr val="000000"/>
                </a:solidFill>
                <a:latin typeface="Arial" panose="020B0604020202020204" pitchFamily="34" charset="0"/>
              </a:rPr>
              <a:t>Provide accurate and competent services;</a:t>
            </a:r>
          </a:p>
          <a:p>
            <a:pPr lvl="1" algn="just">
              <a:lnSpc>
                <a:spcPct val="115000"/>
              </a:lnSpc>
              <a:spcBef>
                <a:spcPts val="0"/>
              </a:spcBef>
              <a:spcAft>
                <a:spcPts val="1000"/>
              </a:spcAft>
            </a:pPr>
            <a:r>
              <a:rPr lang="en-US" sz="1800" dirty="0">
                <a:solidFill>
                  <a:srgbClr val="000000"/>
                </a:solidFill>
                <a:latin typeface="Arial" panose="020B0604020202020204" pitchFamily="34" charset="0"/>
              </a:rPr>
              <a:t>Avoid improper billing practices;</a:t>
            </a:r>
          </a:p>
          <a:p>
            <a:pPr lvl="1" algn="just">
              <a:lnSpc>
                <a:spcPct val="115000"/>
              </a:lnSpc>
              <a:spcBef>
                <a:spcPts val="0"/>
              </a:spcBef>
              <a:spcAft>
                <a:spcPts val="1000"/>
              </a:spcAft>
            </a:pPr>
            <a:r>
              <a:rPr lang="en-US" sz="1800" dirty="0">
                <a:solidFill>
                  <a:srgbClr val="000000"/>
                </a:solidFill>
                <a:latin typeface="Arial" panose="020B0604020202020204" pitchFamily="34" charset="0"/>
              </a:rPr>
              <a:t>Comply with applicable restrictions on lawyer advertising.</a:t>
            </a:r>
          </a:p>
          <a:p>
            <a:pPr algn="just">
              <a:lnSpc>
                <a:spcPct val="115000"/>
              </a:lnSpc>
              <a:spcBef>
                <a:spcPts val="0"/>
              </a:spcBef>
              <a:spcAft>
                <a:spcPts val="1000"/>
              </a:spcAft>
            </a:pPr>
            <a:r>
              <a:rPr lang="en-US" sz="2200" dirty="0">
                <a:solidFill>
                  <a:srgbClr val="000000"/>
                </a:solidFill>
                <a:latin typeface="Arial" panose="020B0604020202020204" pitchFamily="34" charset="0"/>
              </a:rPr>
              <a:t>New York State Bar Association Task Force on AI issued a report that offered no conclusions but indicated that lawyers must comply with the Rules of Professional Conduct. </a:t>
            </a:r>
          </a:p>
          <a:p>
            <a:pPr algn="just">
              <a:lnSpc>
                <a:spcPct val="115000"/>
              </a:lnSpc>
              <a:spcBef>
                <a:spcPts val="0"/>
              </a:spcBef>
              <a:spcAft>
                <a:spcPts val="1000"/>
              </a:spcAft>
            </a:pPr>
            <a:r>
              <a:rPr lang="en-US" sz="2200" dirty="0">
                <a:solidFill>
                  <a:srgbClr val="000000"/>
                </a:solidFill>
                <a:latin typeface="Arial" panose="020B0604020202020204" pitchFamily="34" charset="0"/>
              </a:rPr>
              <a:t>California, New Jersey and Michigan have also issued opinions noting the importance of complying with ethical rules.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 </a:t>
            </a:r>
          </a:p>
          <a:p>
            <a:r>
              <a:rPr lang="en-US" dirty="0"/>
              <a:t>402.504.1300</a:t>
            </a:r>
          </a:p>
          <a:p>
            <a:r>
              <a:rPr lang="en-US" dirty="0"/>
              <a:t>VWTlawyers.com</a:t>
            </a:r>
          </a:p>
        </p:txBody>
      </p:sp>
    </p:spTree>
    <p:extLst>
      <p:ext uri="{BB962C8B-B14F-4D97-AF65-F5344CB8AC3E}">
        <p14:creationId xmlns:p14="http://schemas.microsoft.com/office/powerpoint/2010/main" val="3784251095"/>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REDUCING AI HALLUCINATIONS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a:bodyPr>
          <a:lstStyle/>
          <a:p>
            <a:pPr marR="0" algn="just">
              <a:lnSpc>
                <a:spcPct val="115000"/>
              </a:lnSpc>
              <a:spcBef>
                <a:spcPts val="0"/>
              </a:spcBef>
              <a:spcAft>
                <a:spcPts val="1000"/>
              </a:spcAft>
            </a:pPr>
            <a:r>
              <a:rPr lang="en-US" sz="2200" i="1" dirty="0">
                <a:solidFill>
                  <a:srgbClr val="000000"/>
                </a:solidFill>
                <a:latin typeface="Arial" panose="020B0604020202020204" pitchFamily="34" charset="0"/>
                <a:hlinkClick r:id="rId2"/>
              </a:rPr>
              <a:t>https://www.zdnet.com/article/8-ways-to-reduce-chatgpt-hallucinations/</a:t>
            </a:r>
            <a:endParaRPr lang="en-US" sz="2200" i="1" dirty="0">
              <a:solidFill>
                <a:srgbClr val="000000"/>
              </a:solidFill>
              <a:latin typeface="Arial" panose="020B0604020202020204" pitchFamily="34" charset="0"/>
            </a:endParaRPr>
          </a:p>
          <a:p>
            <a:pPr marR="0" algn="just">
              <a:lnSpc>
                <a:spcPct val="115000"/>
              </a:lnSpc>
              <a:spcBef>
                <a:spcPts val="0"/>
              </a:spcBef>
              <a:spcAft>
                <a:spcPts val="1000"/>
              </a:spcAft>
            </a:pPr>
            <a:r>
              <a:rPr lang="en-US" sz="2200" dirty="0">
                <a:solidFill>
                  <a:srgbClr val="000000"/>
                </a:solidFill>
                <a:latin typeface="Arial" panose="020B0604020202020204" pitchFamily="34" charset="0"/>
                <a:hlinkClick r:id="rId3"/>
              </a:rPr>
              <a:t>https://zapier.com/blog/ai-hallucinations/</a:t>
            </a:r>
            <a:endParaRPr lang="en-US" sz="2200" dirty="0">
              <a:solidFill>
                <a:srgbClr val="000000"/>
              </a:solidFill>
              <a:latin typeface="Arial" panose="020B0604020202020204" pitchFamily="34" charset="0"/>
            </a:endParaRPr>
          </a:p>
          <a:p>
            <a:pPr marR="0" algn="just">
              <a:lnSpc>
                <a:spcPct val="115000"/>
              </a:lnSpc>
              <a:spcBef>
                <a:spcPts val="0"/>
              </a:spcBef>
              <a:spcAft>
                <a:spcPts val="1000"/>
              </a:spcAft>
            </a:pPr>
            <a:endParaRPr lang="en-US" sz="2200" i="1" dirty="0">
              <a:solidFill>
                <a:srgbClr val="000000"/>
              </a:solidFill>
              <a:latin typeface="Arial" panose="020B0604020202020204" pitchFamily="34" charset="0"/>
            </a:endParaRPr>
          </a:p>
          <a:p>
            <a:pPr marR="0" algn="just">
              <a:lnSpc>
                <a:spcPct val="115000"/>
              </a:lnSpc>
              <a:spcBef>
                <a:spcPts val="0"/>
              </a:spcBef>
              <a:spcAft>
                <a:spcPts val="1000"/>
              </a:spcAft>
            </a:pPr>
            <a:r>
              <a:rPr lang="en-US" sz="2200" dirty="0">
                <a:solidFill>
                  <a:srgbClr val="000000"/>
                </a:solidFill>
                <a:latin typeface="Arial" panose="020B0604020202020204" pitchFamily="34" charset="0"/>
              </a:rPr>
              <a:t>Use specialized AI models.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Users should have regular training and updates.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Be specific and avoid ambiguities when making inquiries. </a:t>
            </a:r>
          </a:p>
          <a:p>
            <a:pPr marR="0" algn="just">
              <a:lnSpc>
                <a:spcPct val="115000"/>
              </a:lnSpc>
              <a:spcBef>
                <a:spcPts val="0"/>
              </a:spcBef>
              <a:spcAft>
                <a:spcPts val="1000"/>
              </a:spcAft>
            </a:pPr>
            <a:r>
              <a:rPr lang="en-US" sz="2200" dirty="0">
                <a:solidFill>
                  <a:srgbClr val="000000"/>
                </a:solidFill>
                <a:latin typeface="Arial" panose="020B0604020202020204" pitchFamily="34" charset="0"/>
              </a:rPr>
              <a:t>Use an AI/Human hybrid model. </a:t>
            </a:r>
          </a:p>
          <a:p>
            <a:pPr marR="0" algn="just">
              <a:lnSpc>
                <a:spcPct val="115000"/>
              </a:lnSpc>
              <a:spcBef>
                <a:spcPts val="0"/>
              </a:spcBef>
              <a:spcAft>
                <a:spcPts val="1000"/>
              </a:spcAft>
            </a:pPr>
            <a:endParaRPr lang="en-US" sz="2200" dirty="0">
              <a:solidFill>
                <a:srgbClr val="000000"/>
              </a:solidFill>
              <a:latin typeface="Arial" panose="020B0604020202020204" pitchFamily="34" charset="0"/>
            </a:endParaRPr>
          </a:p>
          <a:p>
            <a:pPr marR="0" algn="just">
              <a:lnSpc>
                <a:spcPct val="115000"/>
              </a:lnSpc>
              <a:spcBef>
                <a:spcPts val="0"/>
              </a:spcBef>
              <a:spcAft>
                <a:spcPts val="1000"/>
              </a:spcAft>
            </a:pPr>
            <a:endParaRPr lang="en-US" sz="2200" dirty="0">
              <a:solidFill>
                <a:srgbClr val="000000"/>
              </a:solidFill>
              <a:latin typeface="Arial" panose="020B0604020202020204" pitchFamily="34" charset="0"/>
            </a:endParaRPr>
          </a:p>
          <a:p>
            <a:pPr marR="0" algn="just">
              <a:lnSpc>
                <a:spcPct val="115000"/>
              </a:lnSpc>
              <a:spcBef>
                <a:spcPts val="0"/>
              </a:spcBef>
              <a:spcAft>
                <a:spcPts val="1000"/>
              </a:spcAft>
            </a:pPr>
            <a:endParaRPr lang="en-US" sz="2200" dirty="0">
              <a:solidFill>
                <a:srgbClr val="000000"/>
              </a:solidFill>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 </a:t>
            </a:r>
          </a:p>
          <a:p>
            <a:r>
              <a:rPr lang="en-US" dirty="0"/>
              <a:t>402.504.1300</a:t>
            </a:r>
          </a:p>
          <a:p>
            <a:r>
              <a:rPr lang="en-US" dirty="0"/>
              <a:t>VWTlawyers.com</a:t>
            </a:r>
          </a:p>
        </p:txBody>
      </p:sp>
    </p:spTree>
    <p:extLst>
      <p:ext uri="{BB962C8B-B14F-4D97-AF65-F5344CB8AC3E}">
        <p14:creationId xmlns:p14="http://schemas.microsoft.com/office/powerpoint/2010/main" val="2885567274"/>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a:bodyPr>
          <a:lstStyle/>
          <a:p>
            <a:pPr algn="ctr"/>
            <a:r>
              <a:rPr lang="en-US" dirty="0">
                <a:latin typeface="Arial" panose="020B0604020202020204" pitchFamily="34" charset="0"/>
                <a:cs typeface="Arial" panose="020B0604020202020204" pitchFamily="34" charset="0"/>
              </a:rPr>
              <a:t>ABA FORMAL OPINION 512 – ARTIFICAL INTELLIGENCE</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013607176"/>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fontScale="90000"/>
          </a:bodyPr>
          <a:lstStyle/>
          <a:p>
            <a:pPr algn="ctr"/>
            <a:r>
              <a:rPr lang="en-US" dirty="0">
                <a:latin typeface="Arial" panose="020B0604020202020204" pitchFamily="34" charset="0"/>
                <a:cs typeface="Arial" panose="020B0604020202020204" pitchFamily="34" charset="0"/>
              </a:rPr>
              <a:t>ABA </a:t>
            </a:r>
            <a:r>
              <a:rPr lang="en-US" dirty="0">
                <a:solidFill>
                  <a:srgbClr val="000000"/>
                </a:solidFill>
                <a:effectLst/>
                <a:latin typeface="Arial" panose="020B0604020202020204" pitchFamily="34" charset="0"/>
                <a:ea typeface="Times New Roman" panose="02020603050405020304" pitchFamily="18" charset="0"/>
              </a:rPr>
              <a:t>FORMAL OPINION 512, July 29, 2024 </a:t>
            </a:r>
            <a:br>
              <a:rPr lang="en-US" dirty="0">
                <a:solidFill>
                  <a:srgbClr val="000000"/>
                </a:solidFill>
                <a:effectLst/>
                <a:latin typeface="Arial" panose="020B0604020202020204" pitchFamily="34" charset="0"/>
                <a:ea typeface="Times New Roman" panose="02020603050405020304" pitchFamily="18" charset="0"/>
              </a:rPr>
            </a:br>
            <a:r>
              <a:rPr lang="en-US" dirty="0">
                <a:solidFill>
                  <a:srgbClr val="000000"/>
                </a:solidFill>
                <a:effectLst/>
                <a:latin typeface="Arial" panose="020B0604020202020204" pitchFamily="34" charset="0"/>
                <a:ea typeface="Times New Roman" panose="02020603050405020304" pitchFamily="18" charset="0"/>
              </a:rPr>
              <a:t>- </a:t>
            </a:r>
            <a:r>
              <a:rPr lang="en-US" b="1" dirty="0">
                <a:solidFill>
                  <a:srgbClr val="000000"/>
                </a:solidFill>
                <a:effectLst/>
                <a:latin typeface="Arial" panose="020B0604020202020204" pitchFamily="34" charset="0"/>
                <a:ea typeface="Times New Roman" panose="02020603050405020304" pitchFamily="18" charset="0"/>
              </a:rPr>
              <a:t>Competence</a:t>
            </a:r>
            <a:r>
              <a:rPr lang="en-US" dirty="0">
                <a:solidFill>
                  <a:srgbClr val="000000"/>
                </a:solidFill>
                <a:effectLst/>
                <a:latin typeface="Arial" panose="020B0604020202020204" pitchFamily="34" charset="0"/>
                <a:ea typeface="Times New Roman" panose="02020603050405020304" pitchFamily="18" charset="0"/>
              </a:rPr>
              <a:t> with AI</a:t>
            </a:r>
            <a:endParaRPr lang="en-US"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marL="228600" lvl="1">
              <a:spcBef>
                <a:spcPts val="0"/>
              </a:spcBef>
              <a:spcAft>
                <a:spcPts val="1200"/>
              </a:spcAft>
              <a:tabLst>
                <a:tab pos="2971800" algn="ctr"/>
                <a:tab pos="5943600" algn="r"/>
              </a:tabLst>
            </a:pPr>
            <a:r>
              <a:rPr lang="en-US" dirty="0">
                <a:latin typeface="Arial" panose="020B0604020202020204" pitchFamily="34" charset="0"/>
                <a:cs typeface="Arial" panose="020B0604020202020204" pitchFamily="34" charset="0"/>
              </a:rPr>
              <a:t>Lawyers must </a:t>
            </a:r>
            <a:r>
              <a:rPr lang="en-US" b="1" dirty="0">
                <a:latin typeface="Arial" panose="020B0604020202020204" pitchFamily="34" charset="0"/>
                <a:cs typeface="Arial" panose="020B0604020202020204" pitchFamily="34" charset="0"/>
              </a:rPr>
              <a:t>either: </a:t>
            </a:r>
          </a:p>
          <a:p>
            <a:pPr marL="685800" lvl="2">
              <a:spcBef>
                <a:spcPts val="0"/>
              </a:spcBef>
              <a:spcAft>
                <a:spcPts val="1200"/>
              </a:spcAft>
              <a:tabLst>
                <a:tab pos="2971800" algn="ctr"/>
                <a:tab pos="5943600" algn="r"/>
              </a:tabLst>
            </a:pPr>
            <a:r>
              <a:rPr lang="en-US" dirty="0">
                <a:latin typeface="Arial" panose="020B0604020202020204" pitchFamily="34" charset="0"/>
                <a:cs typeface="Arial" panose="020B0604020202020204" pitchFamily="34" charset="0"/>
              </a:rPr>
              <a:t>acquire a reasonable understanding of the benefits and risks of the GAI tools that they employ in their practices; or,  </a:t>
            </a:r>
          </a:p>
          <a:p>
            <a:pPr marL="685800" lvl="2">
              <a:spcBef>
                <a:spcPts val="0"/>
              </a:spcBef>
              <a:spcAft>
                <a:spcPts val="1200"/>
              </a:spcAft>
              <a:tabLst>
                <a:tab pos="2971800" algn="ctr"/>
                <a:tab pos="5943600" algn="r"/>
              </a:tabLst>
            </a:pPr>
            <a:r>
              <a:rPr lang="en-US" dirty="0">
                <a:latin typeface="Arial" panose="020B0604020202020204" pitchFamily="34" charset="0"/>
                <a:cs typeface="Arial" panose="020B0604020202020204" pitchFamily="34" charset="0"/>
              </a:rPr>
              <a:t>draw on the expertise of others who can provide guidance about the relevant GAI tools capabilities and limitations. </a:t>
            </a:r>
          </a:p>
          <a:p>
            <a:pPr marL="228600" marR="0" lvl="1">
              <a:spcBef>
                <a:spcPts val="0"/>
              </a:spcBef>
              <a:spcAft>
                <a:spcPts val="1200"/>
              </a:spcAft>
              <a:tabLst>
                <a:tab pos="2971800" algn="ctr"/>
                <a:tab pos="5943600" algn="r"/>
              </a:tabLst>
            </a:pPr>
            <a:r>
              <a:rPr lang="en-US" dirty="0">
                <a:latin typeface="Arial" panose="020B0604020202020204" pitchFamily="34" charset="0"/>
                <a:cs typeface="Arial" panose="020B0604020202020204" pitchFamily="34" charset="0"/>
              </a:rPr>
              <a:t>Lawyers cannot uncritically rely on content created by a GAI tool. Independent verification is required. The level of verification required depends on the tool being used and the task being performed using the tool. </a:t>
            </a:r>
          </a:p>
          <a:p>
            <a:pPr marL="228600" marR="0" lvl="1">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rPr>
              <a:t>Even if a lawyer is not currently using GAI, a lawyer should become aware of them sufficiently to make an informed decision. </a:t>
            </a:r>
            <a:endParaRPr lang="en-US" dirty="0">
              <a:latin typeface="Arial" panose="020B0604020202020204" pitchFamily="34"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867047230"/>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ABA </a:t>
            </a:r>
            <a:r>
              <a:rPr lang="en-US" dirty="0">
                <a:solidFill>
                  <a:srgbClr val="000000"/>
                </a:solidFill>
                <a:effectLst/>
                <a:latin typeface="Arial" panose="020B0604020202020204" pitchFamily="34" charset="0"/>
                <a:ea typeface="Times New Roman" panose="02020603050405020304" pitchFamily="18" charset="0"/>
              </a:rPr>
              <a:t>FORMAL OPINION 512 (cont.) – </a:t>
            </a:r>
            <a:r>
              <a:rPr lang="en-US" b="1" dirty="0">
                <a:solidFill>
                  <a:srgbClr val="000000"/>
                </a:solidFill>
                <a:effectLst/>
                <a:latin typeface="Arial" panose="020B0604020202020204" pitchFamily="34" charset="0"/>
                <a:ea typeface="Times New Roman" panose="02020603050405020304" pitchFamily="18" charset="0"/>
              </a:rPr>
              <a:t>Confidentiality and Protection of Data</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228600" marR="0" lvl="1">
              <a:spcBef>
                <a:spcPts val="0"/>
              </a:spcBef>
              <a:spcAft>
                <a:spcPts val="1200"/>
              </a:spcAft>
              <a:tabLst>
                <a:tab pos="2971800" algn="ctr"/>
                <a:tab pos="5943600" algn="r"/>
              </a:tabLst>
            </a:pPr>
            <a:r>
              <a:rPr lang="en-US" sz="2200" dirty="0">
                <a:latin typeface="Arial" panose="020B0604020202020204" pitchFamily="34" charset="0"/>
                <a:cs typeface="Arial" panose="020B0604020202020204" pitchFamily="34" charset="0"/>
              </a:rPr>
              <a:t>Model Rule 1.6 – Lawyers must make reasonable efforts to prevent inadvertent or unauthorized disclosure of or unauthorized access to, information relating to representation of the client. </a:t>
            </a:r>
          </a:p>
          <a:p>
            <a:pPr marL="228600" marR="0" lvl="1">
              <a:spcBef>
                <a:spcPts val="0"/>
              </a:spcBef>
              <a:spcAft>
                <a:spcPts val="1200"/>
              </a:spcAft>
              <a:tabLst>
                <a:tab pos="2971800" algn="ctr"/>
                <a:tab pos="5943600" algn="r"/>
              </a:tabLst>
            </a:pPr>
            <a:r>
              <a:rPr lang="en-US" sz="2200" dirty="0">
                <a:latin typeface="Arial" panose="020B0604020202020204" pitchFamily="34" charset="0"/>
                <a:cs typeface="Arial" panose="020B0604020202020204" pitchFamily="34" charset="0"/>
              </a:rPr>
              <a:t>Before inputting information into a GAI tool, even maintained within the firm, a lawyer must evaluate the risk that information will be disclosed to or accessed by others outside the firm.</a:t>
            </a:r>
          </a:p>
          <a:p>
            <a:pPr marL="228600" marR="0" lvl="1">
              <a:spcBef>
                <a:spcPts val="0"/>
              </a:spcBef>
              <a:spcAft>
                <a:spcPts val="1200"/>
              </a:spcAft>
              <a:tabLst>
                <a:tab pos="2971800" algn="ctr"/>
                <a:tab pos="5943600" algn="r"/>
              </a:tabLst>
            </a:pPr>
            <a:r>
              <a:rPr lang="en-US" sz="2200" dirty="0">
                <a:latin typeface="Arial" panose="020B0604020202020204" pitchFamily="34" charset="0"/>
                <a:cs typeface="Arial" panose="020B0604020202020204" pitchFamily="34" charset="0"/>
              </a:rPr>
              <a:t> A lawyer must consider whether others in the firm will adequately protect information. “Self learning GAI tools into which lawyers input information relating to the representation, by their nature, raise the risk that information relating to one client’s representation may be disclosed improperly, even if the tool is used exclusively by lawyers at the same firm.” </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29874171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dirty="0">
                <a:latin typeface="Arial" panose="020B0604020202020204" pitchFamily="34" charset="0"/>
                <a:cs typeface="Arial" panose="020B0604020202020204" pitchFamily="34" charset="0"/>
              </a:rPr>
              <a:t>OBJECTIVES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nSpc>
                <a:spcPct val="115000"/>
              </a:lnSpc>
              <a:spcBef>
                <a:spcPts val="0"/>
              </a:spcBef>
              <a:spcAft>
                <a:spcPts val="1000"/>
              </a:spcAft>
            </a:pPr>
            <a:r>
              <a:rPr lang="en-US" sz="2000" dirty="0">
                <a:latin typeface="Arial" panose="020B0604020202020204" pitchFamily="34" charset="0"/>
                <a:cs typeface="Arial" panose="020B0604020202020204" pitchFamily="34" charset="0"/>
              </a:rPr>
              <a:t>Identify developments in technology and how the ethical considerations for estate planning practitioners are applied with respect to these developments. </a:t>
            </a:r>
          </a:p>
          <a:p>
            <a:pPr>
              <a:lnSpc>
                <a:spcPct val="115000"/>
              </a:lnSpc>
              <a:spcBef>
                <a:spcPts val="0"/>
              </a:spcBef>
              <a:spcAft>
                <a:spcPts val="1000"/>
              </a:spcAft>
            </a:pPr>
            <a:r>
              <a:rPr lang="en-US" sz="2000" dirty="0">
                <a:latin typeface="Arial" panose="020B0604020202020204" pitchFamily="34" charset="0"/>
                <a:cs typeface="Arial" panose="020B0604020202020204" pitchFamily="34" charset="0"/>
              </a:rPr>
              <a:t>Identify required technological competence for lawyers. </a:t>
            </a:r>
          </a:p>
          <a:p>
            <a:pPr>
              <a:lnSpc>
                <a:spcPct val="115000"/>
              </a:lnSpc>
              <a:spcBef>
                <a:spcPts val="0"/>
              </a:spcBef>
              <a:spcAft>
                <a:spcPts val="1000"/>
              </a:spcAft>
            </a:pPr>
            <a:r>
              <a:rPr lang="en-US" sz="2000" dirty="0">
                <a:latin typeface="Arial" panose="020B0604020202020204" pitchFamily="34" charset="0"/>
                <a:cs typeface="Arial" panose="020B0604020202020204" pitchFamily="34" charset="0"/>
              </a:rPr>
              <a:t>Understand the key issues related to competence, communications and security with respect to technology. </a:t>
            </a:r>
          </a:p>
          <a:p>
            <a:pPr>
              <a:lnSpc>
                <a:spcPct val="115000"/>
              </a:lnSpc>
              <a:spcBef>
                <a:spcPts val="0"/>
              </a:spcBef>
              <a:spcAft>
                <a:spcPts val="1000"/>
              </a:spcAft>
            </a:pPr>
            <a:r>
              <a:rPr lang="en-US" sz="2000" dirty="0">
                <a:latin typeface="Arial" panose="020B0604020202020204" pitchFamily="34" charset="0"/>
                <a:cs typeface="Arial" panose="020B0604020202020204" pitchFamily="34" charset="0"/>
              </a:rPr>
              <a:t>Understand the obligations of supervision of other lawyers and staff with respect to the use of technology in estate planning. </a:t>
            </a:r>
          </a:p>
          <a:p>
            <a:pPr>
              <a:lnSpc>
                <a:spcPct val="115000"/>
              </a:lnSpc>
              <a:spcBef>
                <a:spcPts val="0"/>
              </a:spcBef>
              <a:spcAft>
                <a:spcPts val="1000"/>
              </a:spcAft>
            </a:pPr>
            <a:endParaRPr lang="en-US" sz="2000" dirty="0">
              <a:latin typeface="Arial" panose="020B0604020202020204" pitchFamily="34" charset="0"/>
              <a:cs typeface="Arial" panose="020B0604020202020204" pitchFamily="34" charset="0"/>
            </a:endParaRPr>
          </a:p>
          <a:p>
            <a:pPr marL="0" marR="0" indent="0">
              <a:spcBef>
                <a:spcPts val="0"/>
              </a:spcBef>
              <a:spcAft>
                <a:spcPts val="0"/>
              </a:spcAft>
              <a:buNone/>
            </a:pP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825625"/>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973604806"/>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ABA </a:t>
            </a:r>
            <a:r>
              <a:rPr lang="en-US" dirty="0">
                <a:solidFill>
                  <a:srgbClr val="000000"/>
                </a:solidFill>
                <a:effectLst/>
                <a:latin typeface="Arial" panose="020B0604020202020204" pitchFamily="34" charset="0"/>
                <a:ea typeface="Times New Roman" panose="02020603050405020304" pitchFamily="18" charset="0"/>
              </a:rPr>
              <a:t>FORMAL OPINION 512 - </a:t>
            </a:r>
            <a:r>
              <a:rPr lang="en-US" b="1" dirty="0">
                <a:solidFill>
                  <a:srgbClr val="000000"/>
                </a:solidFill>
                <a:effectLst/>
                <a:latin typeface="Arial" panose="020B0604020202020204" pitchFamily="34" charset="0"/>
                <a:ea typeface="Times New Roman" panose="02020603050405020304" pitchFamily="18" charset="0"/>
              </a:rPr>
              <a:t>Informed Consent</a:t>
            </a:r>
            <a:endParaRPr lang="en-US" b="1" dirty="0">
              <a:latin typeface="Arial" panose="020B0604020202020204" pitchFamily="34" charset="0"/>
              <a:cs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228600" marR="0" lvl="1">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rPr>
              <a:t>Informed consent to use of GAI requires that the client must have the lawyer’s best judgment about why the GAI tool is being used, the extent of and specific information about the risk, including particulars about the kinds of client information that will be disclosed, the ways in which others might use the information against the client’s interests, and a clear explanation of the GAI tool’s benefits to the representation.</a:t>
            </a:r>
            <a:endParaRPr lang="en-US"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38561437"/>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a:bodyPr>
          <a:lstStyle/>
          <a:p>
            <a:pPr algn="ctr"/>
            <a:r>
              <a:rPr lang="en-US" dirty="0">
                <a:latin typeface="Arial" panose="020B0604020202020204" pitchFamily="34" charset="0"/>
                <a:cs typeface="Arial" panose="020B0604020202020204" pitchFamily="34" charset="0"/>
              </a:rPr>
              <a:t>PENNSYLANIA JOINT OPINION ON ARTIFICIAL INTELLIGENCE</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4534745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ETHICAL ISSUES REGARDING THE USE OF ARTIFICIAL INTELLIGENCE, Joint Formal Opinion 2024-20</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400" dirty="0">
                <a:effectLst/>
                <a:latin typeface="Arial" panose="020B0604020202020204" pitchFamily="34" charset="0"/>
                <a:ea typeface="Times New Roman" panose="02020603050405020304" pitchFamily="18" charset="0"/>
                <a:cs typeface="Times New Roman" panose="02020603050405020304" pitchFamily="18" charset="0"/>
              </a:rPr>
              <a:t>Issued By Pennsylvania Bar Association Committee on Legal Ethics and Professional Responsibility and Philadelphia Bar Association Professional Guidance Committee.</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b="1" dirty="0">
                <a:latin typeface="Arial" panose="020B0604020202020204" pitchFamily="34" charset="0"/>
                <a:cs typeface="Times New Roman" panose="02020603050405020304" pitchFamily="18" charset="0"/>
              </a:rPr>
              <a:t>Truthfulness</a:t>
            </a:r>
            <a:r>
              <a:rPr lang="en-US" sz="2400" dirty="0">
                <a:latin typeface="Arial" panose="020B0604020202020204" pitchFamily="34" charset="0"/>
                <a:cs typeface="Times New Roman" panose="02020603050405020304" pitchFamily="18" charset="0"/>
              </a:rPr>
              <a:t> - Lawyers must ensure that AI-generated content, such as legal documents or advice, is truthful, accurate, and based on sound legal reasoning, upholding principles of honesty and integrity in their professional conduct.</a:t>
            </a:r>
          </a:p>
          <a:p>
            <a:pPr>
              <a:spcBef>
                <a:spcPts val="0"/>
              </a:spcBef>
            </a:pPr>
            <a:endParaRPr lang="en-US" sz="2400" dirty="0">
              <a:latin typeface="Arial" panose="020B0604020202020204" pitchFamily="34" charset="0"/>
              <a:cs typeface="Times New Roman" panose="02020603050405020304" pitchFamily="18" charset="0"/>
            </a:endParaRPr>
          </a:p>
          <a:p>
            <a:pPr>
              <a:spcBef>
                <a:spcPts val="0"/>
              </a:spcBef>
            </a:pPr>
            <a:r>
              <a:rPr lang="en-US" sz="2400" b="1" dirty="0">
                <a:latin typeface="Arial" panose="020B0604020202020204" pitchFamily="34" charset="0"/>
                <a:cs typeface="Times New Roman" panose="02020603050405020304" pitchFamily="18" charset="0"/>
              </a:rPr>
              <a:t>Accuracy</a:t>
            </a:r>
            <a:r>
              <a:rPr lang="en-US" sz="2400" dirty="0">
                <a:latin typeface="Arial" panose="020B0604020202020204" pitchFamily="34" charset="0"/>
                <a:cs typeface="Times New Roman" panose="02020603050405020304" pitchFamily="18" charset="0"/>
              </a:rPr>
              <a:t> - Lawyers must ensure the accuracy and relevance of the citations they use in legal documents or arguments.</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851929351"/>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sz="2800" dirty="0">
                <a:effectLst/>
                <a:latin typeface="Arial" panose="020B0604020202020204" pitchFamily="34" charset="0"/>
                <a:ea typeface="Times New Roman" panose="02020603050405020304" pitchFamily="18" charset="0"/>
                <a:cs typeface="Times New Roman" panose="02020603050405020304" pitchFamily="18" charset="0"/>
              </a:rPr>
              <a:t>ENSURING TRUTHFULNESS AND ACCURACY</a:t>
            </a:r>
            <a:endParaRPr lang="en-US" sz="2800"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latin typeface="Arial" panose="020B0604020202020204" pitchFamily="34" charset="0"/>
                <a:cs typeface="Times New Roman" panose="02020603050405020304" pitchFamily="18" charset="0"/>
              </a:rPr>
              <a:t>Understand AI limitations.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AI is a tool not a decisionmaker.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Verify content.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Monitor for and identify biases.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Routinely update policies on use of AI.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Regularly test and audit AI outputs. </a:t>
            </a:r>
          </a:p>
          <a:p>
            <a:pPr>
              <a:spcBef>
                <a:spcPts val="0"/>
              </a:spcBef>
            </a:pPr>
            <a:endParaRPr lang="en-US" sz="2000" dirty="0">
              <a:latin typeface="Arial" panose="020B0604020202020204" pitchFamily="34" charset="0"/>
              <a:cs typeface="Times New Roman" panose="02020603050405020304" pitchFamily="18" charset="0"/>
            </a:endParaRPr>
          </a:p>
          <a:p>
            <a:pPr>
              <a:spcBef>
                <a:spcPts val="0"/>
              </a:spcBef>
            </a:pPr>
            <a:r>
              <a:rPr lang="en-US" sz="2000" dirty="0">
                <a:latin typeface="Arial" panose="020B0604020202020204" pitchFamily="34" charset="0"/>
                <a:cs typeface="Times New Roman" panose="02020603050405020304" pitchFamily="18" charset="0"/>
              </a:rPr>
              <a:t>Disclose use of AI when necessary.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0708497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Joint Formal Opinion 2024-20 (cont.)</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228600" lvl="1">
              <a:spcBef>
                <a:spcPts val="0"/>
              </a:spcBef>
              <a:spcAft>
                <a:spcPts val="1000"/>
              </a:spcAft>
            </a:pPr>
            <a:r>
              <a:rPr lang="en-US" b="1" dirty="0">
                <a:latin typeface="Arial" panose="020B0604020202020204" pitchFamily="34" charset="0"/>
                <a:cs typeface="Times New Roman" panose="02020603050405020304" pitchFamily="18" charset="0"/>
              </a:rPr>
              <a:t>Confidentiality</a:t>
            </a:r>
            <a:r>
              <a:rPr lang="en-US" dirty="0">
                <a:latin typeface="Arial" panose="020B0604020202020204" pitchFamily="34" charset="0"/>
                <a:cs typeface="Times New Roman" panose="02020603050405020304" pitchFamily="18" charset="0"/>
              </a:rPr>
              <a:t> - Lawyers must safeguard information relating to the representation of a client and ensure that AI systems handling confidential data adhere to strict confidentiality measures. </a:t>
            </a:r>
          </a:p>
          <a:p>
            <a:pPr marL="228600" lvl="1">
              <a:spcBef>
                <a:spcPts val="0"/>
              </a:spcBef>
              <a:spcAft>
                <a:spcPts val="1000"/>
              </a:spcAft>
            </a:pPr>
            <a:endParaRPr lang="en-US" dirty="0">
              <a:latin typeface="Arial" panose="020B0604020202020204" pitchFamily="34" charset="0"/>
              <a:cs typeface="Times New Roman" panose="02020603050405020304" pitchFamily="18" charset="0"/>
            </a:endParaRPr>
          </a:p>
          <a:p>
            <a:pPr marL="685800" lvl="2">
              <a:spcBef>
                <a:spcPts val="0"/>
              </a:spcBef>
              <a:spcAft>
                <a:spcPts val="1000"/>
              </a:spcAft>
            </a:pPr>
            <a:r>
              <a:rPr lang="en-US" dirty="0">
                <a:latin typeface="Arial" panose="020B0604020202020204" pitchFamily="34" charset="0"/>
                <a:cs typeface="Times New Roman" panose="02020603050405020304" pitchFamily="18" charset="0"/>
              </a:rPr>
              <a:t>Lawyers may not reveal information relating to representation of a client without informed consent.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702395077"/>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Confidentiality and the Use of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228600" lvl="1">
              <a:spcBef>
                <a:spcPts val="0"/>
              </a:spcBef>
              <a:spcAft>
                <a:spcPts val="1000"/>
              </a:spcAft>
            </a:pPr>
            <a:r>
              <a:rPr lang="en-US" sz="2000" dirty="0">
                <a:latin typeface="Arial" panose="020B0604020202020204" pitchFamily="34" charset="0"/>
                <a:cs typeface="Times New Roman" panose="02020603050405020304" pitchFamily="18" charset="0"/>
              </a:rPr>
              <a:t>Understand AI limitations and capabilities.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Choose trusted providers of AI technology.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Use on premise or private cloud AI solutions.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Limit data sharing even with an internal tool.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Limit who can access AI and require multi-factor authentication.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Audit AI processes regularly to ensure compliance with confidentiality.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Update law firm policies and engagement letters regarding use of AI. </a:t>
            </a:r>
          </a:p>
          <a:p>
            <a:pPr marL="228600" lvl="1">
              <a:spcBef>
                <a:spcPts val="0"/>
              </a:spcBef>
              <a:spcAft>
                <a:spcPts val="1000"/>
              </a:spcAft>
            </a:pPr>
            <a:r>
              <a:rPr lang="en-US" sz="2000" dirty="0">
                <a:latin typeface="Arial" panose="020B0604020202020204" pitchFamily="34" charset="0"/>
                <a:cs typeface="Times New Roman" panose="02020603050405020304" pitchFamily="18" charset="0"/>
              </a:rPr>
              <a:t>Train all AI users on confidentiality issues related to AI.</a:t>
            </a:r>
          </a:p>
          <a:p>
            <a:pPr marL="228600" lvl="1">
              <a:spcBef>
                <a:spcPts val="0"/>
              </a:spcBef>
              <a:spcAft>
                <a:spcPts val="1000"/>
              </a:spcAft>
            </a:pPr>
            <a:endParaRPr lang="en-US" sz="2000" dirty="0">
              <a:latin typeface="Arial" panose="020B06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09353726"/>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Joint Formal Opinion 2024-20 (cont. 2)</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0" lvl="1" indent="0">
              <a:spcBef>
                <a:spcPts val="0"/>
              </a:spcBef>
              <a:spcAft>
                <a:spcPts val="1000"/>
              </a:spcAft>
              <a:buNone/>
            </a:pPr>
            <a:r>
              <a:rPr lang="en-US" dirty="0">
                <a:latin typeface="Arial" panose="020B0604020202020204" pitchFamily="34" charset="0"/>
                <a:cs typeface="Times New Roman" panose="02020603050405020304" pitchFamily="18" charset="0"/>
              </a:rPr>
              <a:t> </a:t>
            </a:r>
          </a:p>
          <a:p>
            <a:pPr marL="228600" marR="0" lvl="1">
              <a:spcBef>
                <a:spcPts val="0"/>
              </a:spcBef>
              <a:spcAft>
                <a:spcPts val="1000"/>
              </a:spcAft>
            </a:pPr>
            <a:r>
              <a:rPr lang="en-US" b="1" dirty="0">
                <a:latin typeface="Arial" panose="020B0604020202020204" pitchFamily="34" charset="0"/>
                <a:cs typeface="Times New Roman" panose="02020603050405020304" pitchFamily="18" charset="0"/>
              </a:rPr>
              <a:t>Conflicts of Interest </a:t>
            </a:r>
            <a:r>
              <a:rPr lang="en-US" dirty="0">
                <a:latin typeface="Arial" panose="020B0604020202020204" pitchFamily="34" charset="0"/>
                <a:cs typeface="Times New Roman" panose="02020603050405020304" pitchFamily="18" charset="0"/>
              </a:rPr>
              <a:t>- Lawyers must be vigilant in identifying and addressing potential conflicts of interest arising from using AI systems.</a:t>
            </a:r>
          </a:p>
          <a:p>
            <a:pPr marL="228600" marR="0" lvl="1">
              <a:spcBef>
                <a:spcPts val="0"/>
              </a:spcBef>
              <a:spcAft>
                <a:spcPts val="1000"/>
              </a:spcAft>
            </a:pPr>
            <a:endParaRPr lang="en-US" dirty="0">
              <a:latin typeface="Arial" panose="020B0604020202020204" pitchFamily="34" charset="0"/>
              <a:cs typeface="Times New Roman" panose="02020603050405020304" pitchFamily="18" charset="0"/>
            </a:endParaRPr>
          </a:p>
          <a:p>
            <a:pPr marL="685800" lvl="2">
              <a:spcBef>
                <a:spcPts val="0"/>
              </a:spcBef>
              <a:spcAft>
                <a:spcPts val="1000"/>
              </a:spcAft>
            </a:pPr>
            <a:r>
              <a:rPr lang="en-US" dirty="0">
                <a:latin typeface="Arial" panose="020B0604020202020204" pitchFamily="34" charset="0"/>
                <a:cs typeface="Times New Roman" panose="02020603050405020304" pitchFamily="18" charset="0"/>
              </a:rPr>
              <a:t>A lawyer cannot reveal information relating to the representation of a current or former client or from using information to the disadvantage of a current or former client. </a:t>
            </a:r>
          </a:p>
          <a:p>
            <a:pPr marL="685800" lvl="2">
              <a:spcBef>
                <a:spcPts val="0"/>
              </a:spcBef>
              <a:spcAft>
                <a:spcPts val="1000"/>
              </a:spcAft>
            </a:pPr>
            <a:r>
              <a:rPr lang="en-US" dirty="0">
                <a:latin typeface="Arial" panose="020B0604020202020204" pitchFamily="34" charset="0"/>
                <a:cs typeface="Times New Roman" panose="02020603050405020304" pitchFamily="18" charset="0"/>
              </a:rPr>
              <a:t>Some AI may run afoul of ethical walls in law firms.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08407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Conflicts of Interest and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Contracts with AI vendors should include robust provisions regarding confidentiality.</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Data should be compartmentalized within AI. Structure must prevent use of one client’s information in researching another client’s issue that might have a conflict.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AI powered conflict checking systems can enhance review of conflicts.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Confidentiality clauses should be included in AI contracts.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Ensure AI tools do not inadvertently result in loss of attorney-client privilege.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Train all users on the ethical issues related to the use of AI.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Keep lawyers involved in oversight of conflicts issues.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242244766"/>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Joint Formal Opinion 2024-20 (cont. 3)</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0" lvl="1" indent="0">
              <a:spcBef>
                <a:spcPts val="0"/>
              </a:spcBef>
              <a:spcAft>
                <a:spcPts val="1000"/>
              </a:spcAft>
              <a:buNone/>
            </a:pPr>
            <a:r>
              <a:rPr lang="en-US" dirty="0">
                <a:latin typeface="Arial" panose="020B0604020202020204" pitchFamily="34" charset="0"/>
                <a:cs typeface="Times New Roman" panose="02020603050405020304" pitchFamily="18" charset="0"/>
              </a:rPr>
              <a:t> </a:t>
            </a:r>
          </a:p>
          <a:p>
            <a:pPr marL="228600" marR="0" lvl="1">
              <a:spcBef>
                <a:spcPts val="0"/>
              </a:spcBef>
              <a:spcAft>
                <a:spcPts val="1000"/>
              </a:spcAft>
            </a:pPr>
            <a:r>
              <a:rPr lang="en-US" b="1" dirty="0">
                <a:latin typeface="Arial" panose="020B0604020202020204" pitchFamily="34" charset="0"/>
                <a:cs typeface="Times New Roman" panose="02020603050405020304" pitchFamily="18" charset="0"/>
              </a:rPr>
              <a:t>Communications</a:t>
            </a:r>
            <a:r>
              <a:rPr lang="en-US" dirty="0">
                <a:latin typeface="Arial" panose="020B0604020202020204" pitchFamily="34" charset="0"/>
                <a:cs typeface="Times New Roman" panose="02020603050405020304" pitchFamily="18" charset="0"/>
              </a:rPr>
              <a:t>: Lawyers must communicate with clients about their use of AI technologies in their practices, providing clear and transparent explanations of how such tools are employed and their potential impact on case outcomes. </a:t>
            </a:r>
          </a:p>
          <a:p>
            <a:pPr marL="685800" lvl="2">
              <a:spcBef>
                <a:spcPts val="0"/>
              </a:spcBef>
              <a:spcAft>
                <a:spcPts val="1000"/>
              </a:spcAft>
            </a:pPr>
            <a:r>
              <a:rPr lang="en-US" dirty="0">
                <a:latin typeface="Arial" panose="020B0604020202020204" pitchFamily="34" charset="0"/>
                <a:cs typeface="Times New Roman" panose="02020603050405020304" pitchFamily="18" charset="0"/>
              </a:rPr>
              <a:t>Lawyers shall consult with the client about the means used by which client’s objectives are accomplished.</a:t>
            </a:r>
          </a:p>
          <a:p>
            <a:pPr marL="685800" lvl="2">
              <a:spcBef>
                <a:spcPts val="0"/>
              </a:spcBef>
              <a:spcAft>
                <a:spcPts val="1000"/>
              </a:spcAft>
            </a:pPr>
            <a:r>
              <a:rPr lang="en-US" dirty="0">
                <a:latin typeface="Arial" panose="020B0604020202020204" pitchFamily="34" charset="0"/>
                <a:cs typeface="Times New Roman" panose="02020603050405020304" pitchFamily="18" charset="0"/>
              </a:rPr>
              <a:t>A lawyer shall inform client of the benefits, risks, and limits of the use of generative AI.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642430867"/>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effectLst/>
                <a:latin typeface="Arial" panose="020B0604020202020204" pitchFamily="34" charset="0"/>
                <a:ea typeface="Times New Roman" panose="02020603050405020304" pitchFamily="18" charset="0"/>
                <a:cs typeface="Times New Roman" panose="02020603050405020304" pitchFamily="18" charset="0"/>
              </a:rPr>
              <a:t>Communications and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Ensure any AI communications channels are secure.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Encrypt sensitive data.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Disclose use of AI and obtain informed consent.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AI should not replace lawyer communication. Rather, it should be used to improve communication.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Avoid inadvertent disclosure of privileged communication.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AI systems should be protected by cybersecurity measures. </a:t>
            </a:r>
          </a:p>
          <a:p>
            <a:pPr marL="342900" lvl="1" indent="-342900">
              <a:spcBef>
                <a:spcPts val="0"/>
              </a:spcBef>
              <a:spcAft>
                <a:spcPts val="1000"/>
              </a:spcAft>
            </a:pPr>
            <a:r>
              <a:rPr lang="en-US" sz="2000" dirty="0">
                <a:latin typeface="Arial" panose="020B0604020202020204" pitchFamily="34" charset="0"/>
                <a:cs typeface="Times New Roman" panose="02020603050405020304" pitchFamily="18" charset="0"/>
              </a:rPr>
              <a:t>Human oversight.</a:t>
            </a:r>
          </a:p>
          <a:p>
            <a:pPr marL="342900" lvl="1" indent="-342900">
              <a:spcBef>
                <a:spcPts val="0"/>
              </a:spcBef>
              <a:spcAft>
                <a:spcPts val="1000"/>
              </a:spcAft>
            </a:pPr>
            <a:endParaRPr lang="en-US" dirty="0">
              <a:latin typeface="Arial" panose="020B06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78723974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p:txBody>
          <a:bodyPr>
            <a:normAutofit fontScale="90000"/>
          </a:bodyPr>
          <a:lstStyle/>
          <a:p>
            <a:pPr algn="ctr"/>
            <a:r>
              <a:rPr lang="en-US" dirty="0">
                <a:latin typeface="Arial" panose="020B0604020202020204" pitchFamily="34" charset="0"/>
                <a:cs typeface="Arial" panose="020B0604020202020204" pitchFamily="34" charset="0"/>
              </a:rPr>
              <a:t>ETHICAL RULES APPLICABLE TO ESTATE PLANNERS</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1" y="5865221"/>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4249527472"/>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AI IN ESTATE PLANNING</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lnSpcReduction="10000"/>
          </a:bodyPr>
          <a:lstStyle/>
          <a:p>
            <a:pPr marR="0" algn="just">
              <a:lnSpc>
                <a:spcPct val="115000"/>
              </a:lnSpc>
              <a:spcBef>
                <a:spcPts val="0"/>
              </a:spcBef>
              <a:spcAft>
                <a:spcPts val="1000"/>
              </a:spcAft>
            </a:pPr>
            <a:r>
              <a:rPr lang="en-US" sz="2200" dirty="0">
                <a:solidFill>
                  <a:srgbClr val="000000"/>
                </a:solidFill>
                <a:latin typeface="Arial" panose="020B0604020202020204" pitchFamily="34" charset="0"/>
              </a:rPr>
              <a:t>I asked another attorney to draft a professional will for a mental health therapist. I received the following: </a:t>
            </a:r>
          </a:p>
          <a:p>
            <a:pPr marR="0" algn="just">
              <a:lnSpc>
                <a:spcPct val="100000"/>
              </a:lnSpc>
              <a:spcBef>
                <a:spcPts val="0"/>
              </a:spcBef>
            </a:pPr>
            <a:r>
              <a:rPr lang="en-US" sz="1100" dirty="0">
                <a:solidFill>
                  <a:srgbClr val="000000"/>
                </a:solidFill>
                <a:latin typeface="Arial" panose="020B0604020202020204" pitchFamily="34" charset="0"/>
              </a:rPr>
              <a:t>Client Name</a:t>
            </a:r>
          </a:p>
          <a:p>
            <a:pPr marR="0" algn="just">
              <a:lnSpc>
                <a:spcPct val="100000"/>
              </a:lnSpc>
              <a:spcBef>
                <a:spcPts val="0"/>
              </a:spcBef>
            </a:pPr>
            <a:r>
              <a:rPr lang="en-US" sz="1100" dirty="0">
                <a:solidFill>
                  <a:srgbClr val="000000"/>
                </a:solidFill>
                <a:latin typeface="Arial" panose="020B0604020202020204" pitchFamily="34" charset="0"/>
              </a:rPr>
              <a:t>Client Address</a:t>
            </a:r>
          </a:p>
          <a:p>
            <a:pPr marR="0" algn="just">
              <a:lnSpc>
                <a:spcPct val="100000"/>
              </a:lnSpc>
              <a:spcBef>
                <a:spcPts val="0"/>
              </a:spcBef>
            </a:pPr>
            <a:r>
              <a:rPr lang="en-US" sz="1100" dirty="0">
                <a:solidFill>
                  <a:srgbClr val="000000"/>
                </a:solidFill>
                <a:latin typeface="Arial" panose="020B0604020202020204" pitchFamily="34" charset="0"/>
              </a:rPr>
              <a:t>Client City, State, Zip</a:t>
            </a:r>
          </a:p>
          <a:p>
            <a:pPr marR="0" algn="just">
              <a:lnSpc>
                <a:spcPct val="100000"/>
              </a:lnSpc>
              <a:spcBef>
                <a:spcPts val="0"/>
              </a:spcBef>
            </a:pPr>
            <a:endParaRPr lang="en-US" sz="1100" dirty="0">
              <a:solidFill>
                <a:srgbClr val="000000"/>
              </a:solidFill>
              <a:latin typeface="Arial" panose="020B0604020202020204" pitchFamily="34" charset="0"/>
            </a:endParaRPr>
          </a:p>
          <a:p>
            <a:pPr marR="0" algn="just">
              <a:lnSpc>
                <a:spcPct val="100000"/>
              </a:lnSpc>
              <a:spcBef>
                <a:spcPts val="0"/>
              </a:spcBef>
            </a:pPr>
            <a:r>
              <a:rPr lang="en-US" sz="1100" dirty="0">
                <a:solidFill>
                  <a:srgbClr val="000000"/>
                </a:solidFill>
                <a:latin typeface="Arial" panose="020B0604020202020204" pitchFamily="34" charset="0"/>
              </a:rPr>
              <a:t>Last Will and Testament</a:t>
            </a:r>
          </a:p>
          <a:p>
            <a:pPr marR="0" algn="just">
              <a:lnSpc>
                <a:spcPct val="100000"/>
              </a:lnSpc>
              <a:spcBef>
                <a:spcPts val="0"/>
              </a:spcBef>
            </a:pPr>
            <a:endParaRPr lang="en-US" sz="1100" dirty="0">
              <a:solidFill>
                <a:srgbClr val="000000"/>
              </a:solidFill>
              <a:latin typeface="Arial" panose="020B0604020202020204" pitchFamily="34" charset="0"/>
            </a:endParaRPr>
          </a:p>
          <a:p>
            <a:pPr marR="0" algn="just">
              <a:lnSpc>
                <a:spcPct val="100000"/>
              </a:lnSpc>
              <a:spcBef>
                <a:spcPts val="0"/>
              </a:spcBef>
            </a:pPr>
            <a:r>
              <a:rPr lang="en-US" sz="1100" dirty="0">
                <a:solidFill>
                  <a:srgbClr val="000000"/>
                </a:solidFill>
                <a:latin typeface="Arial" panose="020B0604020202020204" pitchFamily="34" charset="0"/>
              </a:rPr>
              <a:t>I, Client Name, a mental health therapist, of sound mind and disposing of my own free will, do hereby declare and establish this as my Last Will and Testament. I make this will to ensure that my wishes are respected and my assets are distributed according to my desires upon my passing. I appoint John Doe as Executor, whom I believe to be trustworthy and competent, as the executor of my estate to carry out the terms of this will.</a:t>
            </a:r>
          </a:p>
          <a:p>
            <a:pPr marR="0" algn="just">
              <a:lnSpc>
                <a:spcPct val="100000"/>
              </a:lnSpc>
              <a:spcBef>
                <a:spcPts val="0"/>
              </a:spcBef>
            </a:pPr>
            <a:r>
              <a:rPr lang="en-US" sz="1100" dirty="0">
                <a:solidFill>
                  <a:srgbClr val="000000"/>
                </a:solidFill>
                <a:latin typeface="Arial" panose="020B0604020202020204" pitchFamily="34" charset="0"/>
              </a:rPr>
              <a:t>I am married and have the following dependent(s):</a:t>
            </a:r>
          </a:p>
          <a:p>
            <a:pPr lvl="1" algn="just">
              <a:lnSpc>
                <a:spcPct val="100000"/>
              </a:lnSpc>
              <a:spcBef>
                <a:spcPts val="0"/>
              </a:spcBef>
            </a:pPr>
            <a:r>
              <a:rPr lang="en-US" sz="1100" dirty="0">
                <a:solidFill>
                  <a:srgbClr val="000000"/>
                </a:solidFill>
                <a:latin typeface="Arial" panose="020B0604020202020204" pitchFamily="34" charset="0"/>
              </a:rPr>
              <a:t>Spouse: Jane Doe</a:t>
            </a:r>
          </a:p>
          <a:p>
            <a:pPr lvl="1" algn="just">
              <a:lnSpc>
                <a:spcPct val="100000"/>
              </a:lnSpc>
              <a:spcBef>
                <a:spcPts val="0"/>
              </a:spcBef>
            </a:pPr>
            <a:r>
              <a:rPr lang="en-US" sz="1100" dirty="0">
                <a:solidFill>
                  <a:srgbClr val="000000"/>
                </a:solidFill>
                <a:latin typeface="Arial" panose="020B0604020202020204" pitchFamily="34" charset="0"/>
              </a:rPr>
              <a:t>Children: Mark Doe, Jean Doe</a:t>
            </a:r>
          </a:p>
          <a:p>
            <a:pPr marR="0" algn="just">
              <a:lnSpc>
                <a:spcPct val="100000"/>
              </a:lnSpc>
              <a:spcBef>
                <a:spcPts val="0"/>
              </a:spcBef>
            </a:pPr>
            <a:r>
              <a:rPr lang="en-US" sz="1100" dirty="0">
                <a:solidFill>
                  <a:srgbClr val="000000"/>
                </a:solidFill>
                <a:latin typeface="Arial" panose="020B0604020202020204" pitchFamily="34" charset="0"/>
              </a:rPr>
              <a:t>I appoint Minnie Mouse as the executor of my estate. If Minnie Mouse is unwilling or unable to act as the executor, I appoint Daisy Duck as the alternative executor.</a:t>
            </a:r>
          </a:p>
          <a:p>
            <a:pPr marR="0" algn="just">
              <a:lnSpc>
                <a:spcPct val="100000"/>
              </a:lnSpc>
              <a:spcBef>
                <a:spcPts val="0"/>
              </a:spcBef>
            </a:pPr>
            <a:r>
              <a:rPr lang="en-US" sz="1100" dirty="0">
                <a:solidFill>
                  <a:srgbClr val="000000"/>
                </a:solidFill>
                <a:latin typeface="Arial" panose="020B0604020202020204" pitchFamily="34" charset="0"/>
              </a:rPr>
              <a:t>I bequeath the remainder of my estate, including all real property, investments, bank accounts, and personal property not previously mentioned in this will, to be divided equally among my beneficiaries.</a:t>
            </a:r>
          </a:p>
          <a:p>
            <a:pPr marR="0" algn="just">
              <a:lnSpc>
                <a:spcPct val="100000"/>
              </a:lnSpc>
              <a:spcBef>
                <a:spcPts val="0"/>
              </a:spcBef>
            </a:pPr>
            <a:r>
              <a:rPr lang="en-US" sz="1100" dirty="0">
                <a:solidFill>
                  <a:srgbClr val="000000"/>
                </a:solidFill>
                <a:latin typeface="Arial" panose="020B0604020202020204" pitchFamily="34" charset="0"/>
              </a:rPr>
              <a:t>If I have dependent children at the time of my passing, I appoint [Guardian's Full Legal Name] as the legal guardian for my children. It is my sincere hope that [Guardian's Full Legal Name] will provide them with love, care, and guidance.</a:t>
            </a:r>
          </a:p>
          <a:p>
            <a:pPr marR="0" algn="just">
              <a:lnSpc>
                <a:spcPct val="100000"/>
              </a:lnSpc>
              <a:spcBef>
                <a:spcPts val="0"/>
              </a:spcBef>
            </a:pPr>
            <a:r>
              <a:rPr lang="en-US" sz="1100" dirty="0">
                <a:solidFill>
                  <a:srgbClr val="000000"/>
                </a:solidFill>
                <a:latin typeface="Arial" panose="020B0604020202020204" pitchFamily="34" charset="0"/>
              </a:rPr>
              <a:t>Etc.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a:t>
            </a:r>
          </a:p>
          <a:p>
            <a:r>
              <a:rPr lang="en-US" dirty="0"/>
              <a:t>402.504.1300</a:t>
            </a:r>
          </a:p>
          <a:p>
            <a:r>
              <a:rPr lang="en-US" dirty="0"/>
              <a:t>VWTlawyers.com</a:t>
            </a:r>
          </a:p>
        </p:txBody>
      </p:sp>
    </p:spTree>
    <p:extLst>
      <p:ext uri="{BB962C8B-B14F-4D97-AF65-F5344CB8AC3E}">
        <p14:creationId xmlns:p14="http://schemas.microsoft.com/office/powerpoint/2010/main" val="4083038168"/>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ISSUES WITH AN</a:t>
            </a:r>
            <a:br>
              <a:rPr lang="en-US" sz="4000" dirty="0">
                <a:latin typeface="Arial" panose="020B0604020202020204" pitchFamily="34" charset="0"/>
                <a:cs typeface="Arial" panose="020B0604020202020204" pitchFamily="34" charset="0"/>
              </a:rPr>
            </a:br>
            <a:r>
              <a:rPr lang="en-US" sz="4000" dirty="0">
                <a:latin typeface="Arial" panose="020B0604020202020204" pitchFamily="34" charset="0"/>
                <a:cs typeface="Arial" panose="020B0604020202020204" pitchFamily="34" charset="0"/>
              </a:rPr>
              <a:t>AI PROFESSIONAL WILL</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Autofit/>
          </a:bodyPr>
          <a:lstStyle/>
          <a:p>
            <a:pPr marR="0" algn="just">
              <a:lnSpc>
                <a:spcPct val="115000"/>
              </a:lnSpc>
              <a:spcBef>
                <a:spcPts val="0"/>
              </a:spcBef>
              <a:spcAft>
                <a:spcPts val="1000"/>
              </a:spcAft>
            </a:pPr>
            <a:r>
              <a:rPr lang="en-US" sz="2400" dirty="0">
                <a:solidFill>
                  <a:srgbClr val="000000"/>
                </a:solidFill>
                <a:latin typeface="Arial" panose="020B0604020202020204" pitchFamily="34" charset="0"/>
              </a:rPr>
              <a:t>A professional will for a mental health therapist is not a last will and testament. </a:t>
            </a:r>
          </a:p>
          <a:p>
            <a:pPr marR="0" algn="just">
              <a:lnSpc>
                <a:spcPct val="115000"/>
              </a:lnSpc>
              <a:spcBef>
                <a:spcPts val="0"/>
              </a:spcBef>
              <a:spcAft>
                <a:spcPts val="1000"/>
              </a:spcAft>
            </a:pPr>
            <a:r>
              <a:rPr lang="en-US" sz="2400" dirty="0">
                <a:solidFill>
                  <a:srgbClr val="000000"/>
                </a:solidFill>
                <a:latin typeface="Arial" panose="020B0604020202020204" pitchFamily="34" charset="0"/>
              </a:rPr>
              <a:t>A professional will is a document that outlines the arrangements for the continuity of a professional practice in the event of a therapist’s incapacity, death or extended absence. It is often done as part of estate planning. </a:t>
            </a:r>
          </a:p>
          <a:p>
            <a:pPr marR="0" algn="just">
              <a:lnSpc>
                <a:spcPct val="115000"/>
              </a:lnSpc>
              <a:spcBef>
                <a:spcPts val="0"/>
              </a:spcBef>
              <a:spcAft>
                <a:spcPts val="1000"/>
              </a:spcAft>
            </a:pPr>
            <a:r>
              <a:rPr lang="en-US" sz="2400" dirty="0">
                <a:solidFill>
                  <a:srgbClr val="000000"/>
                </a:solidFill>
                <a:latin typeface="Arial" panose="020B0604020202020204" pitchFamily="34" charset="0"/>
              </a:rPr>
              <a:t>Professional wills came to the forefront of attention when a therapist passed away suddenly but patients were not notified, voicemail was not changed. Depressed patient showed up and called with no response. Patient committed suicide. </a:t>
            </a:r>
          </a:p>
          <a:p>
            <a:pPr marR="0" algn="just">
              <a:lnSpc>
                <a:spcPct val="115000"/>
              </a:lnSpc>
              <a:spcBef>
                <a:spcPts val="0"/>
              </a:spcBef>
              <a:spcAft>
                <a:spcPts val="1000"/>
              </a:spcAft>
            </a:pPr>
            <a:r>
              <a:rPr lang="en-US" sz="2400" dirty="0">
                <a:solidFill>
                  <a:srgbClr val="000000"/>
                </a:solidFill>
                <a:latin typeface="Arial" panose="020B0604020202020204" pitchFamily="34" charset="0"/>
              </a:rPr>
              <a:t>As a result, we have had a high demand for professional wills.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a:t>
            </a:r>
          </a:p>
          <a:p>
            <a:r>
              <a:rPr lang="en-US" dirty="0"/>
              <a:t>402.504.1300</a:t>
            </a:r>
          </a:p>
          <a:p>
            <a:r>
              <a:rPr lang="en-US" dirty="0"/>
              <a:t>VWTlawyers.com</a:t>
            </a:r>
          </a:p>
        </p:txBody>
      </p:sp>
    </p:spTree>
    <p:extLst>
      <p:ext uri="{BB962C8B-B14F-4D97-AF65-F5344CB8AC3E}">
        <p14:creationId xmlns:p14="http://schemas.microsoft.com/office/powerpoint/2010/main" val="3664614001"/>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Autofit/>
          </a:bodyPr>
          <a:lstStyle/>
          <a:p>
            <a:pPr algn="ctr"/>
            <a:r>
              <a:rPr lang="en-US" sz="4000" dirty="0">
                <a:latin typeface="Arial" panose="020B0604020202020204" pitchFamily="34" charset="0"/>
                <a:cs typeface="Arial" panose="020B0604020202020204" pitchFamily="34" charset="0"/>
              </a:rPr>
              <a:t>ETHICAL ISSUES WITH THE AI GENERATED WILL</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4065721"/>
          </a:xfrm>
        </p:spPr>
        <p:txBody>
          <a:bodyPr>
            <a:normAutofit/>
          </a:bodyPr>
          <a:lstStyle/>
          <a:p>
            <a:pPr marR="0" algn="just">
              <a:lnSpc>
                <a:spcPct val="115000"/>
              </a:lnSpc>
              <a:spcBef>
                <a:spcPts val="0"/>
              </a:spcBef>
              <a:spcAft>
                <a:spcPts val="1000"/>
              </a:spcAft>
            </a:pPr>
            <a:r>
              <a:rPr lang="en-US" sz="1800" dirty="0">
                <a:solidFill>
                  <a:srgbClr val="000000"/>
                </a:solidFill>
                <a:latin typeface="Arial" panose="020B0604020202020204" pitchFamily="34" charset="0"/>
              </a:rPr>
              <a:t>The drafting attorney should have developed an understanding of exactly what a professional will is. Using AI wasn’t the issue but not recognizing that the product was not a professional will was a definite issue.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From a competence perspective, if you are using AI to assist with something you haven’t done before, learn about what you are doing rather than relying on AI alone to teach you.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In the professional will situation, you could ask AI: “Please explain in simple terms a professional will for a mental health therapist”. </a:t>
            </a:r>
          </a:p>
          <a:p>
            <a:pPr marR="0" algn="just">
              <a:lnSpc>
                <a:spcPct val="115000"/>
              </a:lnSpc>
              <a:spcBef>
                <a:spcPts val="0"/>
              </a:spcBef>
              <a:spcAft>
                <a:spcPts val="1000"/>
              </a:spcAft>
            </a:pPr>
            <a:r>
              <a:rPr lang="en-US" sz="1800" dirty="0">
                <a:solidFill>
                  <a:srgbClr val="000000"/>
                </a:solidFill>
                <a:latin typeface="Arial" panose="020B0604020202020204" pitchFamily="34" charset="0"/>
              </a:rPr>
              <a:t>The duty of supervision is also implicated. If we ask an associate or paralegal to draft a document, we may want to assume that they will use AI. We need to review, discuss, verify.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a:t>
            </a:r>
          </a:p>
          <a:p>
            <a:r>
              <a:rPr lang="en-US" dirty="0"/>
              <a:t>402.504.1300</a:t>
            </a:r>
          </a:p>
          <a:p>
            <a:r>
              <a:rPr lang="en-US" dirty="0"/>
              <a:t>VWTlawyers.com</a:t>
            </a:r>
          </a:p>
        </p:txBody>
      </p:sp>
    </p:spTree>
    <p:extLst>
      <p:ext uri="{BB962C8B-B14F-4D97-AF65-F5344CB8AC3E}">
        <p14:creationId xmlns:p14="http://schemas.microsoft.com/office/powerpoint/2010/main" val="3427958569"/>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QUESTIONS TO ASK ABOUT AI TO DEVELOP COMPETENCE</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r>
              <a:rPr lang="en-US" sz="2100" dirty="0">
                <a:solidFill>
                  <a:srgbClr val="000000"/>
                </a:solidFill>
                <a:latin typeface="Arial" panose="020B0604020202020204" pitchFamily="34" charset="0"/>
              </a:rPr>
              <a:t>What are the strengths and limitations? </a:t>
            </a:r>
          </a:p>
          <a:p>
            <a:r>
              <a:rPr lang="en-US" sz="2100" dirty="0">
                <a:solidFill>
                  <a:srgbClr val="000000"/>
                </a:solidFill>
                <a:latin typeface="Arial" panose="020B0604020202020204" pitchFamily="34" charset="0"/>
              </a:rPr>
              <a:t>Are there any built-in biases in the AI? </a:t>
            </a:r>
          </a:p>
          <a:p>
            <a:r>
              <a:rPr lang="en-US" sz="2100" dirty="0">
                <a:solidFill>
                  <a:srgbClr val="000000"/>
                </a:solidFill>
                <a:latin typeface="Arial" panose="020B0604020202020204" pitchFamily="34" charset="0"/>
              </a:rPr>
              <a:t>Can the results from AI be explained in a meaningful fashion? </a:t>
            </a:r>
          </a:p>
          <a:p>
            <a:r>
              <a:rPr lang="en-US" sz="2100" dirty="0">
                <a:solidFill>
                  <a:srgbClr val="000000"/>
                </a:solidFill>
                <a:latin typeface="Arial" panose="020B0604020202020204" pitchFamily="34" charset="0"/>
              </a:rPr>
              <a:t>Does the AI identify itself as AI? </a:t>
            </a:r>
          </a:p>
          <a:p>
            <a:r>
              <a:rPr lang="en-US" sz="2100" dirty="0">
                <a:solidFill>
                  <a:srgbClr val="000000"/>
                </a:solidFill>
                <a:latin typeface="Arial" panose="020B0604020202020204" pitchFamily="34" charset="0"/>
              </a:rPr>
              <a:t>Does the AI take into account disabilities? Is it accessible? </a:t>
            </a:r>
          </a:p>
          <a:p>
            <a:r>
              <a:rPr lang="en-US" sz="2100" dirty="0">
                <a:solidFill>
                  <a:srgbClr val="000000"/>
                </a:solidFill>
                <a:latin typeface="Arial" panose="020B0604020202020204" pitchFamily="34" charset="0"/>
              </a:rPr>
              <a:t>Does AI accommodate diverse populations? </a:t>
            </a:r>
          </a:p>
          <a:p>
            <a:r>
              <a:rPr lang="en-US" sz="2100" dirty="0">
                <a:solidFill>
                  <a:srgbClr val="000000"/>
                </a:solidFill>
                <a:latin typeface="Arial" panose="020B0604020202020204" pitchFamily="34" charset="0"/>
              </a:rPr>
              <a:t>Does attorney have control and oversight over AI vendors? </a:t>
            </a:r>
          </a:p>
          <a:p>
            <a:r>
              <a:rPr lang="en-US" sz="2100" dirty="0">
                <a:solidFill>
                  <a:srgbClr val="000000"/>
                </a:solidFill>
                <a:latin typeface="Arial" panose="020B0604020202020204" pitchFamily="34" charset="0"/>
              </a:rPr>
              <a:t>Is there a lawyer or IT person in the firm who oversees AI? </a:t>
            </a:r>
          </a:p>
          <a:p>
            <a:r>
              <a:rPr lang="en-US" sz="2100" dirty="0">
                <a:solidFill>
                  <a:srgbClr val="000000"/>
                </a:solidFill>
                <a:latin typeface="Arial" panose="020B0604020202020204" pitchFamily="34" charset="0"/>
              </a:rPr>
              <a:t>What are the risks of the AI? </a:t>
            </a:r>
          </a:p>
          <a:p>
            <a:r>
              <a:rPr lang="en-US" sz="2100" dirty="0">
                <a:solidFill>
                  <a:srgbClr val="000000"/>
                </a:solidFill>
                <a:latin typeface="Arial" panose="020B0604020202020204" pitchFamily="34" charset="0"/>
              </a:rPr>
              <a:t>Are there any privacy concerns with the AI? </a:t>
            </a:r>
          </a:p>
          <a:p>
            <a:pPr marL="0" indent="0" algn="just">
              <a:spcBef>
                <a:spcPts val="0"/>
              </a:spcBef>
              <a:spcAft>
                <a:spcPts val="1200"/>
              </a:spcAft>
              <a:buNone/>
              <a:tabLst>
                <a:tab pos="2971800" algn="ctr"/>
                <a:tab pos="5943600" algn="r"/>
              </a:tabLst>
            </a:pPr>
            <a:endParaRPr lang="en-US" sz="2400" dirty="0">
              <a:latin typeface="Arial" panose="020B06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975836257"/>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Billing When Using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lnSpc>
                <a:spcPct val="95000"/>
              </a:lnSpc>
              <a:spcBef>
                <a:spcPts val="0"/>
              </a:spcBef>
              <a:spcAft>
                <a:spcPts val="1000"/>
              </a:spcAft>
            </a:pPr>
            <a:r>
              <a:rPr lang="en-US" sz="2000" dirty="0">
                <a:solidFill>
                  <a:srgbClr val="000000"/>
                </a:solidFill>
                <a:latin typeface="Arial" panose="020B0604020202020204" pitchFamily="34" charset="0"/>
              </a:rPr>
              <a:t>Rule 1.5 provides that a lawyer shall not make an agreement for, charge, or collect an unreasonable fee or an unreasonable amount for expenses.</a:t>
            </a:r>
          </a:p>
          <a:p>
            <a:pPr marR="0" lvl="0" algn="just">
              <a:lnSpc>
                <a:spcPct val="95000"/>
              </a:lnSpc>
              <a:spcBef>
                <a:spcPts val="0"/>
              </a:spcBef>
              <a:spcAft>
                <a:spcPts val="1000"/>
              </a:spcAft>
            </a:pPr>
            <a:r>
              <a:rPr lang="en-US" sz="2000" dirty="0">
                <a:solidFill>
                  <a:srgbClr val="000000"/>
                </a:solidFill>
                <a:latin typeface="Arial" panose="020B0604020202020204" pitchFamily="34" charset="0"/>
              </a:rPr>
              <a:t>ABA Formal Opinion 512, which specifies that lawyers billing hourly can bill for input into a GAI tool and review but lawyer who has agreed to bill hourly cannot bill more time than actually expended.  </a:t>
            </a:r>
          </a:p>
          <a:p>
            <a:pPr marR="0" lvl="0" algn="just">
              <a:lnSpc>
                <a:spcPct val="95000"/>
              </a:lnSpc>
              <a:spcBef>
                <a:spcPts val="0"/>
              </a:spcBef>
              <a:spcAft>
                <a:spcPts val="1000"/>
              </a:spcAft>
            </a:pPr>
            <a:r>
              <a:rPr lang="en-US" sz="2000" dirty="0">
                <a:solidFill>
                  <a:srgbClr val="000000"/>
                </a:solidFill>
                <a:latin typeface="Arial" panose="020B0604020202020204" pitchFamily="34" charset="0"/>
              </a:rPr>
              <a:t>Does this result in more of a move from hourly rates to alternative fee structures? </a:t>
            </a:r>
          </a:p>
          <a:p>
            <a:pPr algn="just">
              <a:lnSpc>
                <a:spcPct val="95000"/>
              </a:lnSpc>
              <a:spcBef>
                <a:spcPts val="0"/>
              </a:spcBef>
              <a:spcAft>
                <a:spcPts val="1000"/>
              </a:spcAft>
            </a:pPr>
            <a:r>
              <a:rPr lang="en-US" sz="1800" dirty="0">
                <a:latin typeface="Arial" panose="020B0604020202020204" pitchFamily="34" charset="0"/>
                <a:cs typeface="Times New Roman" panose="02020603050405020304" pitchFamily="18" charset="0"/>
              </a:rPr>
              <a:t>Lawyers must ensure that AI-related expenses are reasonable and appropriately disclosed to clients.</a:t>
            </a:r>
          </a:p>
          <a:p>
            <a:pPr marL="0" marR="0" lvl="0" indent="0" algn="just">
              <a:lnSpc>
                <a:spcPct val="95000"/>
              </a:lnSpc>
              <a:spcBef>
                <a:spcPts val="0"/>
              </a:spcBef>
              <a:spcAft>
                <a:spcPts val="1000"/>
              </a:spcAft>
              <a:buNone/>
            </a:pPr>
            <a:endParaRPr lang="en-US" sz="2000" dirty="0">
              <a:solidFill>
                <a:srgbClr val="000000"/>
              </a:solidFill>
              <a:latin typeface="Arial" panose="020B0604020202020204" pitchFamily="34" charset="0"/>
            </a:endParaRPr>
          </a:p>
          <a:p>
            <a:pPr marL="0" indent="0" algn="just">
              <a:spcBef>
                <a:spcPts val="0"/>
              </a:spcBef>
              <a:spcAft>
                <a:spcPts val="1200"/>
              </a:spcAft>
              <a:buNone/>
              <a:tabLst>
                <a:tab pos="2971800" algn="ctr"/>
                <a:tab pos="5943600" algn="r"/>
              </a:tabLst>
            </a:pPr>
            <a:endParaRPr lang="en-US" sz="2400" dirty="0">
              <a:latin typeface="Arial" panose="020B06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13930877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ABA MODEL RULE 5.1 – SUPERVISE LAWYERS</a:t>
            </a:r>
            <a:endParaRPr lang="en-US" sz="4000" dirty="0">
              <a:solidFill>
                <a:srgbClr val="000000"/>
              </a:solidFill>
              <a:latin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25000" lnSpcReduction="20000"/>
          </a:bodyPr>
          <a:lstStyle/>
          <a:p>
            <a:pPr marR="0" algn="just">
              <a:lnSpc>
                <a:spcPct val="115000"/>
              </a:lnSpc>
              <a:spcBef>
                <a:spcPts val="0"/>
              </a:spcBef>
              <a:spcAft>
                <a:spcPts val="1000"/>
              </a:spcAft>
            </a:pPr>
            <a:r>
              <a:rPr lang="en-US" sz="6400" dirty="0">
                <a:solidFill>
                  <a:srgbClr val="000000"/>
                </a:solidFill>
                <a:latin typeface="Arial" panose="020B0604020202020204" pitchFamily="34" charset="0"/>
              </a:rPr>
              <a:t>Law Firms And Associations</a:t>
            </a:r>
          </a:p>
          <a:p>
            <a:pPr marR="0" algn="just">
              <a:lnSpc>
                <a:spcPct val="115000"/>
              </a:lnSpc>
              <a:spcBef>
                <a:spcPts val="0"/>
              </a:spcBef>
              <a:spcAft>
                <a:spcPts val="1000"/>
              </a:spcAft>
            </a:pPr>
            <a:r>
              <a:rPr lang="en-US" sz="6400" dirty="0">
                <a:solidFill>
                  <a:srgbClr val="000000"/>
                </a:solidFill>
                <a:latin typeface="Arial" panose="020B0604020202020204" pitchFamily="34" charset="0"/>
              </a:rPr>
              <a:t>(a) A partner in a law firm, and a lawyer who individually or together with other lawyers possesses comparable managerial authority in a law firm, shall make reasonable efforts to ensure that the firm has in effect measures giving reasonable assurance that all lawyers in the firm conform to the Rules of Professional Conduct.</a:t>
            </a:r>
          </a:p>
          <a:p>
            <a:pPr marR="0" algn="just">
              <a:lnSpc>
                <a:spcPct val="115000"/>
              </a:lnSpc>
              <a:spcBef>
                <a:spcPts val="0"/>
              </a:spcBef>
              <a:spcAft>
                <a:spcPts val="1000"/>
              </a:spcAft>
            </a:pPr>
            <a:r>
              <a:rPr lang="en-US" sz="6400" dirty="0">
                <a:solidFill>
                  <a:srgbClr val="000000"/>
                </a:solidFill>
                <a:latin typeface="Arial" panose="020B0604020202020204" pitchFamily="34" charset="0"/>
              </a:rPr>
              <a:t>(b) A lawyer having direct supervisory authority over another lawyer shall make reasonable efforts to ensure that the other lawyer conforms to the Rules of Professional Conduct.</a:t>
            </a:r>
          </a:p>
          <a:p>
            <a:pPr marR="0" algn="just">
              <a:lnSpc>
                <a:spcPct val="115000"/>
              </a:lnSpc>
              <a:spcBef>
                <a:spcPts val="0"/>
              </a:spcBef>
              <a:spcAft>
                <a:spcPts val="1000"/>
              </a:spcAft>
            </a:pPr>
            <a:r>
              <a:rPr lang="en-US" sz="6400" dirty="0">
                <a:solidFill>
                  <a:srgbClr val="000000"/>
                </a:solidFill>
                <a:latin typeface="Arial" panose="020B0604020202020204" pitchFamily="34" charset="0"/>
              </a:rPr>
              <a:t>(c) A lawyer shall be responsible for another lawyer's violation of the Rules of Professional Conduct if:</a:t>
            </a:r>
          </a:p>
          <a:p>
            <a:pPr lvl="1" algn="just">
              <a:lnSpc>
                <a:spcPct val="115000"/>
              </a:lnSpc>
              <a:spcBef>
                <a:spcPts val="0"/>
              </a:spcBef>
              <a:spcAft>
                <a:spcPts val="1000"/>
              </a:spcAft>
            </a:pPr>
            <a:r>
              <a:rPr lang="en-US" sz="6400" dirty="0">
                <a:solidFill>
                  <a:srgbClr val="000000"/>
                </a:solidFill>
                <a:latin typeface="Arial" panose="020B0604020202020204" pitchFamily="34" charset="0"/>
              </a:rPr>
              <a:t>(1) the lawyer orders or, with knowledge of the specific conduct, ratifies the conduct involved; or</a:t>
            </a:r>
          </a:p>
          <a:p>
            <a:pPr lvl="1" algn="just">
              <a:lnSpc>
                <a:spcPct val="115000"/>
              </a:lnSpc>
              <a:spcBef>
                <a:spcPts val="0"/>
              </a:spcBef>
              <a:spcAft>
                <a:spcPts val="1000"/>
              </a:spcAft>
            </a:pPr>
            <a:r>
              <a:rPr lang="en-US" sz="6400" dirty="0">
                <a:solidFill>
                  <a:srgbClr val="000000"/>
                </a:solidFill>
                <a:latin typeface="Arial" panose="020B0604020202020204" pitchFamily="34" charset="0"/>
              </a:rPr>
              <a:t>(2) the lawyer is a partner or has comparable managerial authority in the law firm in which the other lawyer practices, or has direct supervisory authority over the other lawyer, and knows of the conduct at a time when its consequences can be avoided or mitigated but fails to take reasonable remedial action.</a:t>
            </a:r>
          </a:p>
          <a:p>
            <a:pPr marL="228600" lvl="1">
              <a:spcBef>
                <a:spcPts val="1000"/>
              </a:spcBef>
              <a:spcAft>
                <a:spcPts val="1000"/>
              </a:spcAft>
            </a:pPr>
            <a:endParaRPr lang="en-US" sz="1800" dirty="0">
              <a:solidFill>
                <a:srgbClr val="000000"/>
              </a:solidFill>
              <a:latin typeface="Arial" panose="020B0604020202020204" pitchFamily="34" charset="0"/>
              <a:cs typeface="Arial" panose="020B0604020202020204" pitchFamily="34" charset="0"/>
            </a:endParaRPr>
          </a:p>
          <a:p>
            <a:pPr marL="800100" lvl="1" indent="-342900">
              <a:lnSpc>
                <a:spcPct val="107000"/>
              </a:lnSpc>
              <a:spcBef>
                <a:spcPts val="0"/>
              </a:spcBef>
              <a:buFont typeface="Symbol" panose="05050102010706020507" pitchFamily="18" charset="2"/>
              <a:buChar char=""/>
            </a:pP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009684152"/>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ABA MODEL RULE 5.3 – SUPERVISE NON-LAWYERS</a:t>
            </a:r>
            <a:endParaRPr lang="en-US" sz="4000" dirty="0">
              <a:solidFill>
                <a:srgbClr val="000000"/>
              </a:solidFill>
              <a:latin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32500" lnSpcReduction="20000"/>
          </a:bodyPr>
          <a:lstStyle/>
          <a:p>
            <a:pPr marR="0" algn="just">
              <a:lnSpc>
                <a:spcPct val="115000"/>
              </a:lnSpc>
              <a:spcBef>
                <a:spcPts val="0"/>
              </a:spcBef>
              <a:spcAft>
                <a:spcPts val="1000"/>
              </a:spcAft>
            </a:pPr>
            <a:r>
              <a:rPr lang="en-US" sz="6400" dirty="0">
                <a:solidFill>
                  <a:srgbClr val="000000"/>
                </a:solidFill>
                <a:latin typeface="Arial" panose="020B0604020202020204" pitchFamily="34" charset="0"/>
              </a:rPr>
              <a:t>With respect to a nonlawyer employed or retained by or associated with a lawyer:</a:t>
            </a:r>
          </a:p>
          <a:p>
            <a:pPr marR="0" algn="just">
              <a:lnSpc>
                <a:spcPct val="115000"/>
              </a:lnSpc>
              <a:spcBef>
                <a:spcPts val="0"/>
              </a:spcBef>
              <a:spcAft>
                <a:spcPts val="1000"/>
              </a:spcAft>
            </a:pPr>
            <a:endParaRPr lang="en-US" sz="6400" dirty="0">
              <a:solidFill>
                <a:srgbClr val="000000"/>
              </a:solidFill>
              <a:latin typeface="Arial" panose="020B0604020202020204" pitchFamily="34" charset="0"/>
            </a:endParaRPr>
          </a:p>
          <a:p>
            <a:pPr marR="0" algn="just">
              <a:lnSpc>
                <a:spcPct val="115000"/>
              </a:lnSpc>
              <a:spcBef>
                <a:spcPts val="0"/>
              </a:spcBef>
              <a:spcAft>
                <a:spcPts val="1000"/>
              </a:spcAft>
            </a:pPr>
            <a:r>
              <a:rPr lang="en-US" sz="6400" dirty="0">
                <a:solidFill>
                  <a:srgbClr val="000000"/>
                </a:solidFill>
                <a:latin typeface="Arial" panose="020B0604020202020204" pitchFamily="34" charset="0"/>
              </a:rPr>
              <a:t>(a) a partner, and a lawyer who individually or together with other lawyers possesses comparable managerial authority in a law firm shall make reasonable efforts to ensure that the firm has in effect measures giving reasonable assurance that the person's conduct is compatible with the professional obligations of the lawyer;</a:t>
            </a:r>
          </a:p>
          <a:p>
            <a:pPr marR="0" algn="just">
              <a:lnSpc>
                <a:spcPct val="115000"/>
              </a:lnSpc>
              <a:spcBef>
                <a:spcPts val="0"/>
              </a:spcBef>
              <a:spcAft>
                <a:spcPts val="1000"/>
              </a:spcAft>
            </a:pPr>
            <a:endParaRPr lang="en-US" sz="6400" dirty="0">
              <a:solidFill>
                <a:srgbClr val="000000"/>
              </a:solidFill>
              <a:latin typeface="Arial" panose="020B0604020202020204" pitchFamily="34" charset="0"/>
            </a:endParaRPr>
          </a:p>
          <a:p>
            <a:pPr marR="0" algn="just">
              <a:lnSpc>
                <a:spcPct val="115000"/>
              </a:lnSpc>
              <a:spcBef>
                <a:spcPts val="0"/>
              </a:spcBef>
              <a:spcAft>
                <a:spcPts val="1000"/>
              </a:spcAft>
            </a:pPr>
            <a:r>
              <a:rPr lang="en-US" sz="6400" dirty="0">
                <a:solidFill>
                  <a:srgbClr val="000000"/>
                </a:solidFill>
                <a:latin typeface="Arial" panose="020B0604020202020204" pitchFamily="34" charset="0"/>
              </a:rPr>
              <a:t>(b) a lawyer having direct supervisory authority over the nonlawyer shall make reasonable efforts to ensure that the person's conduct is compatible with the professional obligations of the lawyer; and</a:t>
            </a:r>
            <a:endParaRPr lang="en-US" sz="1800" dirty="0">
              <a:solidFill>
                <a:srgbClr val="000000"/>
              </a:solidFill>
              <a:latin typeface="Arial" panose="020B0604020202020204" pitchFamily="34" charset="0"/>
            </a:endParaRPr>
          </a:p>
          <a:p>
            <a:pPr marL="228600" lvl="1">
              <a:spcBef>
                <a:spcPts val="1000"/>
              </a:spcBef>
              <a:spcAft>
                <a:spcPts val="1000"/>
              </a:spcAft>
            </a:pPr>
            <a:endParaRPr lang="en-US" sz="1800" dirty="0">
              <a:solidFill>
                <a:srgbClr val="000000"/>
              </a:solidFill>
              <a:latin typeface="Arial" panose="020B0604020202020204" pitchFamily="34" charset="0"/>
              <a:cs typeface="Arial" panose="020B0604020202020204" pitchFamily="34" charset="0"/>
            </a:endParaRPr>
          </a:p>
          <a:p>
            <a:pPr marL="800100" lvl="1" indent="-342900">
              <a:lnSpc>
                <a:spcPct val="107000"/>
              </a:lnSpc>
              <a:spcBef>
                <a:spcPts val="0"/>
              </a:spcBef>
              <a:buFont typeface="Symbol" panose="05050102010706020507" pitchFamily="18" charset="2"/>
              <a:buChar char=""/>
            </a:pP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16588935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4000" dirty="0">
                <a:latin typeface="Arial" panose="020B0604020202020204" pitchFamily="34" charset="0"/>
                <a:cs typeface="Arial" panose="020B0604020202020204" pitchFamily="34" charset="0"/>
              </a:rPr>
              <a:t>ABA MODEL RULE 5.3 (cont.)</a:t>
            </a:r>
            <a:endParaRPr lang="en-US" sz="4000" dirty="0">
              <a:solidFill>
                <a:srgbClr val="000000"/>
              </a:solidFill>
              <a:latin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32500" lnSpcReduction="20000"/>
          </a:bodyPr>
          <a:lstStyle/>
          <a:p>
            <a:pPr marR="0" algn="just">
              <a:lnSpc>
                <a:spcPct val="115000"/>
              </a:lnSpc>
              <a:spcBef>
                <a:spcPts val="0"/>
              </a:spcBef>
              <a:spcAft>
                <a:spcPts val="1000"/>
              </a:spcAft>
            </a:pPr>
            <a:r>
              <a:rPr lang="en-US" sz="6400" dirty="0">
                <a:solidFill>
                  <a:srgbClr val="000000"/>
                </a:solidFill>
                <a:latin typeface="Arial" panose="020B0604020202020204" pitchFamily="34" charset="0"/>
              </a:rPr>
              <a:t>c) a lawyer shall be responsible for conduct of such a person that would be a violation of the Rules of Professional Conduct if engaged in by a lawyer if:</a:t>
            </a:r>
          </a:p>
          <a:p>
            <a:pPr marR="0" algn="just">
              <a:lnSpc>
                <a:spcPct val="115000"/>
              </a:lnSpc>
              <a:spcBef>
                <a:spcPts val="0"/>
              </a:spcBef>
              <a:spcAft>
                <a:spcPts val="1000"/>
              </a:spcAft>
            </a:pPr>
            <a:endParaRPr lang="en-US" sz="6400" dirty="0">
              <a:solidFill>
                <a:srgbClr val="000000"/>
              </a:solidFill>
              <a:latin typeface="Arial" panose="020B0604020202020204" pitchFamily="34" charset="0"/>
            </a:endParaRPr>
          </a:p>
          <a:p>
            <a:pPr lvl="1" algn="just">
              <a:lnSpc>
                <a:spcPct val="115000"/>
              </a:lnSpc>
              <a:spcBef>
                <a:spcPts val="0"/>
              </a:spcBef>
              <a:spcAft>
                <a:spcPts val="1000"/>
              </a:spcAft>
            </a:pPr>
            <a:r>
              <a:rPr lang="en-US" sz="6000" dirty="0">
                <a:solidFill>
                  <a:srgbClr val="000000"/>
                </a:solidFill>
                <a:latin typeface="Arial" panose="020B0604020202020204" pitchFamily="34" charset="0"/>
              </a:rPr>
              <a:t>(1) the lawyer orders or, with the knowledge of the specific conduct, ratifies the conduct involved; or</a:t>
            </a:r>
          </a:p>
          <a:p>
            <a:pPr marR="0" algn="just">
              <a:lnSpc>
                <a:spcPct val="115000"/>
              </a:lnSpc>
              <a:spcBef>
                <a:spcPts val="0"/>
              </a:spcBef>
              <a:spcAft>
                <a:spcPts val="1000"/>
              </a:spcAft>
            </a:pPr>
            <a:endParaRPr lang="en-US" sz="6400" dirty="0">
              <a:solidFill>
                <a:srgbClr val="000000"/>
              </a:solidFill>
              <a:latin typeface="Arial" panose="020B0604020202020204" pitchFamily="34" charset="0"/>
            </a:endParaRPr>
          </a:p>
          <a:p>
            <a:pPr lvl="1" algn="just">
              <a:lnSpc>
                <a:spcPct val="115000"/>
              </a:lnSpc>
              <a:spcBef>
                <a:spcPts val="0"/>
              </a:spcBef>
              <a:spcAft>
                <a:spcPts val="1000"/>
              </a:spcAft>
            </a:pPr>
            <a:r>
              <a:rPr lang="en-US" sz="6000" dirty="0">
                <a:solidFill>
                  <a:srgbClr val="000000"/>
                </a:solidFill>
                <a:latin typeface="Arial" panose="020B0604020202020204" pitchFamily="34" charset="0"/>
              </a:rPr>
              <a:t>(2) the lawyer is a partner or has comparable managerial authority in the law firm in which the person is employed, or has direct supervisory authority over the person, and knows of the conduct at a time when its consequences can be avoided or mitigated but fails to take reasonable remedial action.</a:t>
            </a:r>
            <a:endParaRPr lang="en-US" sz="1400" dirty="0">
              <a:solidFill>
                <a:srgbClr val="000000"/>
              </a:solidFill>
              <a:latin typeface="Arial" panose="020B0604020202020204" pitchFamily="34" charset="0"/>
            </a:endParaRPr>
          </a:p>
          <a:p>
            <a:pPr marL="228600" lvl="1">
              <a:spcBef>
                <a:spcPts val="1000"/>
              </a:spcBef>
              <a:spcAft>
                <a:spcPts val="1000"/>
              </a:spcAft>
            </a:pPr>
            <a:endParaRPr lang="en-US" sz="1800" dirty="0">
              <a:solidFill>
                <a:srgbClr val="000000"/>
              </a:solidFill>
              <a:latin typeface="Arial" panose="020B0604020202020204" pitchFamily="34" charset="0"/>
              <a:cs typeface="Arial" panose="020B0604020202020204" pitchFamily="34" charset="0"/>
            </a:endParaRPr>
          </a:p>
          <a:p>
            <a:pPr marL="800100" lvl="1" indent="-342900">
              <a:lnSpc>
                <a:spcPct val="107000"/>
              </a:lnSpc>
              <a:spcBef>
                <a:spcPts val="0"/>
              </a:spcBef>
              <a:buFont typeface="Symbol" panose="05050102010706020507" pitchFamily="18" charset="2"/>
              <a:buChar char=""/>
            </a:pP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996129385"/>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Supervising Others Regarding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lnSpc>
                <a:spcPct val="95000"/>
              </a:lnSpc>
              <a:spcBef>
                <a:spcPts val="0"/>
              </a:spcBef>
              <a:spcAft>
                <a:spcPts val="1000"/>
              </a:spcAft>
            </a:pPr>
            <a:r>
              <a:rPr lang="en-US" sz="2000" dirty="0">
                <a:solidFill>
                  <a:srgbClr val="000000"/>
                </a:solidFill>
                <a:latin typeface="Arial" panose="020B0604020202020204" pitchFamily="34" charset="0"/>
                <a:cs typeface="Arial" panose="020B0604020202020204" pitchFamily="34" charset="0"/>
              </a:rPr>
              <a:t>Rules 5.1 and 5.3 require that </a:t>
            </a:r>
            <a:r>
              <a:rPr lang="en-US" sz="2000" dirty="0">
                <a:effectLst/>
                <a:latin typeface="Arial" panose="020B0604020202020204" pitchFamily="34" charset="0"/>
                <a:ea typeface="Times New Roman" panose="02020603050405020304" pitchFamily="18" charset="0"/>
                <a:cs typeface="Arial" panose="020B0604020202020204" pitchFamily="34" charset="0"/>
              </a:rPr>
              <a:t>partners, managers and supervisory lawyers are required to take reasonable efforts to ensure that all lawyers in the firm comply with the Rules of Professional Conduct. </a:t>
            </a:r>
          </a:p>
          <a:p>
            <a:pPr algn="just">
              <a:lnSpc>
                <a:spcPct val="95000"/>
              </a:lnSpc>
              <a:spcBef>
                <a:spcPts val="0"/>
              </a:spcBef>
              <a:spcAft>
                <a:spcPts val="1000"/>
              </a:spcAft>
            </a:pPr>
            <a:r>
              <a:rPr lang="en-US" sz="2000" dirty="0">
                <a:solidFill>
                  <a:srgbClr val="000000"/>
                </a:solidFill>
                <a:latin typeface="Arial" panose="020B0604020202020204" pitchFamily="34" charset="0"/>
                <a:cs typeface="Arial" panose="020B0604020202020204" pitchFamily="34" charset="0"/>
              </a:rPr>
              <a:t>ABA Opinion 512 </a:t>
            </a:r>
            <a:r>
              <a:rPr lang="en-US" sz="1800" dirty="0">
                <a:effectLst/>
                <a:latin typeface="Cambria" panose="02040503050406030204" pitchFamily="18" charset="0"/>
                <a:ea typeface="Times New Roman" panose="02020603050405020304" pitchFamily="18" charset="0"/>
                <a:cs typeface="Times New Roman" panose="02020603050405020304" pitchFamily="18" charset="0"/>
              </a:rPr>
              <a:t>- </a:t>
            </a:r>
            <a:r>
              <a:rPr lang="en-US" sz="2000" dirty="0">
                <a:solidFill>
                  <a:srgbClr val="000000"/>
                </a:solidFill>
                <a:latin typeface="Arial" panose="020B0604020202020204" pitchFamily="34" charset="0"/>
                <a:cs typeface="Arial" panose="020B0604020202020204" pitchFamily="34" charset="0"/>
              </a:rPr>
              <a:t>Managerial Lawyers must establish clear policies regarding the law firm’s permissible use of GAI, and supervisory lawyers must make reasonable efforts to ensure that the firm’s lawyers and nonlawyers comply with their professional obligations when using GAI tools. </a:t>
            </a:r>
          </a:p>
          <a:p>
            <a:pPr marL="0" indent="0" algn="just">
              <a:spcBef>
                <a:spcPts val="0"/>
              </a:spcBef>
              <a:spcAft>
                <a:spcPts val="1200"/>
              </a:spcAft>
              <a:buNone/>
              <a:tabLst>
                <a:tab pos="2971800" algn="ctr"/>
                <a:tab pos="5943600" algn="r"/>
              </a:tabLst>
            </a:pPr>
            <a:endParaRPr lang="en-US" sz="2400" dirty="0">
              <a:latin typeface="Arial" panose="020B060402020202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871116195"/>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Supervision and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spcBef>
                <a:spcPts val="0"/>
              </a:spcBef>
              <a:spcAft>
                <a:spcPts val="1200"/>
              </a:spcAft>
              <a:tabLst>
                <a:tab pos="2971800" algn="ctr"/>
                <a:tab pos="5943600" algn="r"/>
              </a:tabLst>
            </a:pPr>
            <a:r>
              <a:rPr lang="en-US" sz="2000" dirty="0">
                <a:latin typeface="Arial" panose="020B0604020202020204" pitchFamily="34" charset="0"/>
                <a:cs typeface="Times New Roman" panose="02020603050405020304" pitchFamily="18" charset="0"/>
              </a:rPr>
              <a:t>Ensure users of AI are competent. </a:t>
            </a:r>
          </a:p>
          <a:p>
            <a:pPr lvl="1" algn="just">
              <a:spcBef>
                <a:spcPts val="0"/>
              </a:spcBef>
              <a:spcAft>
                <a:spcPts val="1200"/>
              </a:spcAft>
              <a:tabLst>
                <a:tab pos="2971800" algn="ctr"/>
                <a:tab pos="5943600" algn="r"/>
              </a:tabLst>
            </a:pPr>
            <a:r>
              <a:rPr lang="en-US" sz="1600" dirty="0">
                <a:latin typeface="Arial" panose="020B0604020202020204" pitchFamily="34" charset="0"/>
                <a:cs typeface="Times New Roman" panose="02020603050405020304" pitchFamily="18" charset="0"/>
              </a:rPr>
              <a:t>Use of AI</a:t>
            </a:r>
          </a:p>
          <a:p>
            <a:pPr lvl="1" algn="just">
              <a:spcBef>
                <a:spcPts val="0"/>
              </a:spcBef>
              <a:spcAft>
                <a:spcPts val="1200"/>
              </a:spcAft>
              <a:tabLst>
                <a:tab pos="2971800" algn="ctr"/>
                <a:tab pos="5943600" algn="r"/>
              </a:tabLst>
            </a:pPr>
            <a:r>
              <a:rPr lang="en-US" sz="1600" dirty="0">
                <a:latin typeface="Arial" panose="020B0604020202020204" pitchFamily="34" charset="0"/>
                <a:cs typeface="Times New Roman" panose="02020603050405020304" pitchFamily="18" charset="0"/>
              </a:rPr>
              <a:t>Ethical Rules</a:t>
            </a:r>
          </a:p>
          <a:p>
            <a:pPr algn="just">
              <a:spcBef>
                <a:spcPts val="0"/>
              </a:spcBef>
              <a:spcAft>
                <a:spcPts val="1200"/>
              </a:spcAft>
              <a:tabLst>
                <a:tab pos="2971800" algn="ctr"/>
                <a:tab pos="5943600" algn="r"/>
              </a:tabLst>
            </a:pPr>
            <a:r>
              <a:rPr lang="en-US" sz="2000" dirty="0">
                <a:latin typeface="Arial" panose="020B0604020202020204" pitchFamily="34" charset="0"/>
                <a:cs typeface="Times New Roman" panose="02020603050405020304" pitchFamily="18" charset="0"/>
              </a:rPr>
              <a:t>Firm should have clear policies and guidelines. </a:t>
            </a:r>
          </a:p>
          <a:p>
            <a:pPr lvl="1" algn="just">
              <a:spcBef>
                <a:spcPts val="0"/>
              </a:spcBef>
              <a:spcAft>
                <a:spcPts val="1200"/>
              </a:spcAft>
              <a:tabLst>
                <a:tab pos="2971800" algn="ctr"/>
                <a:tab pos="5943600" algn="r"/>
              </a:tabLst>
            </a:pPr>
            <a:r>
              <a:rPr lang="en-US" sz="1600" dirty="0">
                <a:latin typeface="Arial" panose="020B0604020202020204" pitchFamily="34" charset="0"/>
                <a:cs typeface="Times New Roman" panose="02020603050405020304" pitchFamily="18" charset="0"/>
              </a:rPr>
              <a:t>Education regarding policies and guidelines</a:t>
            </a:r>
          </a:p>
          <a:p>
            <a:pPr lvl="1" algn="just">
              <a:spcBef>
                <a:spcPts val="0"/>
              </a:spcBef>
              <a:spcAft>
                <a:spcPts val="1200"/>
              </a:spcAft>
              <a:tabLst>
                <a:tab pos="2971800" algn="ctr"/>
                <a:tab pos="5943600" algn="r"/>
              </a:tabLst>
            </a:pPr>
            <a:r>
              <a:rPr lang="en-US" sz="1600" dirty="0">
                <a:latin typeface="Arial" panose="020B0604020202020204" pitchFamily="34" charset="0"/>
                <a:cs typeface="Times New Roman" panose="02020603050405020304" pitchFamily="18" charset="0"/>
              </a:rPr>
              <a:t>Routine update of guidelines</a:t>
            </a:r>
          </a:p>
          <a:p>
            <a:pPr algn="just">
              <a:spcBef>
                <a:spcPts val="0"/>
              </a:spcBef>
              <a:spcAft>
                <a:spcPts val="1200"/>
              </a:spcAft>
              <a:tabLst>
                <a:tab pos="2971800" algn="ctr"/>
                <a:tab pos="5943600" algn="r"/>
              </a:tabLst>
            </a:pPr>
            <a:r>
              <a:rPr lang="en-US" sz="2000" dirty="0">
                <a:latin typeface="Arial" panose="020B0604020202020204" pitchFamily="34" charset="0"/>
                <a:cs typeface="Times New Roman" panose="02020603050405020304" pitchFamily="18" charset="0"/>
              </a:rPr>
              <a:t>Develop accountability structures.</a:t>
            </a:r>
          </a:p>
          <a:p>
            <a:pPr algn="just">
              <a:spcBef>
                <a:spcPts val="0"/>
              </a:spcBef>
              <a:spcAft>
                <a:spcPts val="1200"/>
              </a:spcAft>
              <a:tabLst>
                <a:tab pos="2971800" algn="ctr"/>
                <a:tab pos="5943600" algn="r"/>
              </a:tabLst>
            </a:pPr>
            <a:r>
              <a:rPr lang="en-US" sz="2000" dirty="0">
                <a:latin typeface="Arial" panose="020B0604020202020204" pitchFamily="34" charset="0"/>
                <a:cs typeface="Times New Roman" panose="02020603050405020304" pitchFamily="18" charset="0"/>
              </a:rPr>
              <a:t>Supervision applies to all areas involving use of AI and ethical rules.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18464055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ETHICAL ISSUES APPLICABLE TO ESTATE PLANNERS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nSpc>
                <a:spcPct val="115000"/>
              </a:lnSpc>
              <a:spcBef>
                <a:spcPts val="0"/>
              </a:spcBef>
              <a:spcAft>
                <a:spcPts val="1000"/>
              </a:spcAft>
            </a:pPr>
            <a:r>
              <a:rPr lang="en-US" sz="2000" dirty="0">
                <a:effectLst/>
                <a:latin typeface="Arial" panose="020B0604020202020204" pitchFamily="34" charset="0"/>
              </a:rPr>
              <a:t>ABA Rules of Professional Responsibility (“Model Rules”)</a:t>
            </a:r>
          </a:p>
          <a:p>
            <a:pPr>
              <a:lnSpc>
                <a:spcPct val="115000"/>
              </a:lnSpc>
              <a:spcBef>
                <a:spcPts val="0"/>
              </a:spcBef>
              <a:spcAft>
                <a:spcPts val="1000"/>
              </a:spcAft>
            </a:pPr>
            <a:r>
              <a:rPr lang="en-US" sz="2000" dirty="0">
                <a:effectLst/>
                <a:latin typeface="Arial" panose="020B0604020202020204" pitchFamily="34" charset="0"/>
                <a:ea typeface="Times New Roman" panose="02020603050405020304" pitchFamily="18" charset="0"/>
              </a:rPr>
              <a:t>The Model Rules were developed by the American Bar Association. The Model Rules have been adopted in some form in each U.S. jurisdiction. State rules may vary from the Model Rules, so it is always crucial to review the rules as adopted by a specific state. </a:t>
            </a:r>
            <a:endParaRPr lang="en-US" sz="2000" dirty="0">
              <a:effectLst/>
              <a:latin typeface="Arial" panose="020B0604020202020204" pitchFamily="34" charset="0"/>
            </a:endParaRPr>
          </a:p>
          <a:p>
            <a:pPr>
              <a:lnSpc>
                <a:spcPct val="115000"/>
              </a:lnSpc>
              <a:spcBef>
                <a:spcPts val="0"/>
              </a:spcBef>
              <a:spcAft>
                <a:spcPts val="1000"/>
              </a:spcAft>
            </a:pPr>
            <a:r>
              <a:rPr lang="en-US" sz="2000" dirty="0">
                <a:effectLst/>
                <a:latin typeface="Arial" panose="020B0604020202020204" pitchFamily="34" charset="0"/>
              </a:rPr>
              <a:t>State Statutes</a:t>
            </a:r>
          </a:p>
          <a:p>
            <a:pPr>
              <a:lnSpc>
                <a:spcPct val="115000"/>
              </a:lnSpc>
              <a:spcBef>
                <a:spcPts val="0"/>
              </a:spcBef>
              <a:spcAft>
                <a:spcPts val="1000"/>
              </a:spcAft>
            </a:pPr>
            <a:r>
              <a:rPr lang="en-US" sz="2000" dirty="0">
                <a:effectLst/>
                <a:latin typeface="Arial" panose="020B0604020202020204" pitchFamily="34" charset="0"/>
              </a:rPr>
              <a:t>State and Local Bar Associations</a:t>
            </a:r>
          </a:p>
          <a:p>
            <a:pPr>
              <a:lnSpc>
                <a:spcPct val="115000"/>
              </a:lnSpc>
              <a:spcBef>
                <a:spcPts val="0"/>
              </a:spcBef>
              <a:spcAft>
                <a:spcPts val="1000"/>
              </a:spcAft>
            </a:pPr>
            <a:r>
              <a:rPr lang="en-US" sz="2000" dirty="0">
                <a:effectLst/>
                <a:latin typeface="Arial" panose="020B0604020202020204" pitchFamily="34" charset="0"/>
              </a:rPr>
              <a:t>State Courts</a:t>
            </a:r>
          </a:p>
          <a:p>
            <a:pPr>
              <a:lnSpc>
                <a:spcPct val="115000"/>
              </a:lnSpc>
              <a:spcBef>
                <a:spcPts val="0"/>
              </a:spcBef>
              <a:spcAft>
                <a:spcPts val="1000"/>
              </a:spcAft>
            </a:pPr>
            <a:r>
              <a:rPr lang="en-US" sz="2000" dirty="0">
                <a:latin typeface="Arial" panose="020B0604020202020204" pitchFamily="34" charset="0"/>
              </a:rPr>
              <a:t>ABA Opinions</a:t>
            </a:r>
            <a:endParaRPr lang="en-US" sz="2000" dirty="0">
              <a:effectLst/>
              <a:latin typeface="Arial" panose="020B0604020202020204" pitchFamily="34" charset="0"/>
            </a:endParaRPr>
          </a:p>
          <a:p>
            <a:pPr marL="0" marR="0" indent="0">
              <a:spcBef>
                <a:spcPts val="0"/>
              </a:spcBef>
              <a:spcAft>
                <a:spcPts val="0"/>
              </a:spcAft>
              <a:buNone/>
            </a:pP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664863133"/>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Unauthorized Practice and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spcBef>
                <a:spcPts val="0"/>
              </a:spcBef>
              <a:spcAft>
                <a:spcPts val="1200"/>
              </a:spcAft>
              <a:tabLst>
                <a:tab pos="2971800" algn="ctr"/>
                <a:tab pos="5943600" algn="r"/>
              </a:tabLst>
            </a:pPr>
            <a:r>
              <a:rPr lang="en-US" sz="2000" dirty="0">
                <a:latin typeface="Arial" panose="020B0604020202020204" pitchFamily="34" charset="0"/>
                <a:cs typeface="Times New Roman" panose="02020603050405020304" pitchFamily="18" charset="0"/>
              </a:rPr>
              <a:t>How can AI result in unauthorized practice of law?</a:t>
            </a:r>
          </a:p>
          <a:p>
            <a:pPr lvl="1"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Chatbots and virtual assistants that interact with clients that may provide legal advice without lawyer oversight. </a:t>
            </a:r>
          </a:p>
          <a:p>
            <a:pPr lvl="1"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Documents may be drafted with insufficient or no lawyer oversight. </a:t>
            </a:r>
          </a:p>
          <a:p>
            <a:pPr lvl="1"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AI may be used to provide ideas for legal strategy but if strategies are used without review, there may be unauthorized practice of law.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237003817"/>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marR="0" lvl="0" algn="ctr">
              <a:spcBef>
                <a:spcPts val="0"/>
              </a:spcBef>
              <a:spcAft>
                <a:spcPts val="1200"/>
              </a:spcAft>
              <a:tabLst>
                <a:tab pos="2971800" algn="ctr"/>
                <a:tab pos="5943600" algn="r"/>
              </a:tabLst>
            </a:pPr>
            <a:r>
              <a:rPr lang="en-US" dirty="0">
                <a:solidFill>
                  <a:srgbClr val="000000"/>
                </a:solidFill>
                <a:effectLst/>
                <a:latin typeface="Arial" panose="020B0604020202020204" pitchFamily="34" charset="0"/>
                <a:ea typeface="Times New Roman" panose="02020603050405020304" pitchFamily="18" charset="0"/>
              </a:rPr>
              <a:t>Avoiding Unauthorized Practice with AI</a:t>
            </a:r>
            <a:endParaRPr lang="en-US" dirty="0">
              <a:effectLst/>
              <a:latin typeface="Cambria" panose="02040503050406030204" pitchFamily="18" charset="0"/>
              <a:ea typeface="Times New Roman" panose="02020603050405020304" pitchFamily="18" charset="0"/>
              <a:cs typeface="Times New Roman" panose="02020603050405020304" pitchFamily="18"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Avoid direct client engagement with AI tools that could result in legal advice being provided without lawyer oversight.</a:t>
            </a:r>
          </a:p>
          <a:p>
            <a:pPr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Limit the way AI is used. For example, AI use could be limited to administrative tasks and research that is reviewed. </a:t>
            </a:r>
          </a:p>
          <a:p>
            <a:pPr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Lawyer should independently analyze and conclude with respect to any ideas generated by AI.</a:t>
            </a:r>
          </a:p>
          <a:p>
            <a:pPr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Do not use case specific advice generated by AI. </a:t>
            </a:r>
          </a:p>
          <a:p>
            <a:pPr algn="just">
              <a:spcBef>
                <a:spcPts val="0"/>
              </a:spcBef>
              <a:spcAft>
                <a:spcPts val="1200"/>
              </a:spcAft>
              <a:tabLst>
                <a:tab pos="2971800" algn="ctr"/>
                <a:tab pos="5943600" algn="r"/>
              </a:tabLst>
            </a:pPr>
            <a:r>
              <a:rPr lang="en-US" sz="1800" dirty="0">
                <a:latin typeface="Arial" panose="020B0604020202020204" pitchFamily="34" charset="0"/>
                <a:cs typeface="Times New Roman" panose="02020603050405020304" pitchFamily="18" charset="0"/>
              </a:rPr>
              <a:t>Regulation of use of AI in legal field is being explored in various jurisdictions.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82902231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423333"/>
            <a:ext cx="9144000" cy="3278510"/>
          </a:xfrm>
        </p:spPr>
        <p:txBody>
          <a:bodyPr>
            <a:normAutofit/>
          </a:bodyPr>
          <a:lstStyle/>
          <a:p>
            <a:pPr algn="ctr"/>
            <a:r>
              <a:rPr lang="en-US" dirty="0">
                <a:latin typeface="Arial" panose="020B0604020202020204" pitchFamily="34" charset="0"/>
                <a:cs typeface="Arial" panose="020B0604020202020204" pitchFamily="34" charset="0"/>
              </a:rPr>
              <a:t>CYBERSECURITY</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7550550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CYBERSECURITY?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Protection of Technology Tools from unauthorized access or criminal use and ensuring confidentiality, integrity and availability of information. </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Protecting Devices</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Protecting Networks</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Protecting Data</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Learning and Awareness</a:t>
            </a: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Training</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458294632"/>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KEY COMPONENTS OF  CYBERSECURITY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Information Security – protecting data</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Network Security – protecting infrastructure and communication channels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Endpoint Security – securing individual devices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Application Security – ensuring software applications can resist attacks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Cloud Security – Is cloud-based infrastructure secure? </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Identify and Access Management – Verification and authentication of users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Threat Intelligence – Being aware of emerging threats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Incident Response and Recovery – Preparation for and planned response to incidents</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518198208"/>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ETHICAL RULES APPLICABLE TO CYBERSECURITY</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Lawyers have the ethical and common law duties to safeguard information relating to clients.</a:t>
            </a:r>
          </a:p>
          <a:p>
            <a:pPr>
              <a:spcBef>
                <a:spcPts val="0"/>
              </a:spcBef>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1800" dirty="0">
                <a:latin typeface="Arial" panose="020B0604020202020204" pitchFamily="34" charset="0"/>
                <a:ea typeface="Times New Roman" panose="02020603050405020304" pitchFamily="18" charset="0"/>
                <a:cs typeface="Arial" panose="020B0604020202020204" pitchFamily="34" charset="0"/>
              </a:rPr>
              <a:t>Contractual and regulatory duties also exist with respect to protecting confidential information. </a:t>
            </a:r>
          </a:p>
          <a:p>
            <a:pPr>
              <a:spcBef>
                <a:spcPts val="0"/>
              </a:spcBef>
            </a:pPr>
            <a:r>
              <a:rPr lang="en-US" sz="1800" dirty="0">
                <a:latin typeface="Arial" panose="020B0604020202020204" pitchFamily="34" charset="0"/>
                <a:cs typeface="Arial" panose="020B0604020202020204" pitchFamily="34" charset="0"/>
              </a:rPr>
              <a:t>ABA Model Rules that apply:</a:t>
            </a:r>
          </a:p>
          <a:p>
            <a:pPr>
              <a:spcBef>
                <a:spcPts val="0"/>
              </a:spcBef>
            </a:pPr>
            <a:endParaRPr lang="en-US" sz="1800" dirty="0">
              <a:latin typeface="Arial" panose="020B0604020202020204" pitchFamily="34" charset="0"/>
              <a:cs typeface="Arial" panose="020B0604020202020204" pitchFamily="34" charset="0"/>
            </a:endParaRPr>
          </a:p>
          <a:p>
            <a:pPr lvl="1">
              <a:spcBef>
                <a:spcPts val="0"/>
              </a:spcBef>
            </a:pPr>
            <a:r>
              <a:rPr lang="en-US" sz="1800" dirty="0">
                <a:latin typeface="Arial" panose="020B0604020202020204" pitchFamily="34" charset="0"/>
                <a:cs typeface="Arial" panose="020B0604020202020204" pitchFamily="34" charset="0"/>
              </a:rPr>
              <a:t>1.1 Competence </a:t>
            </a:r>
          </a:p>
          <a:p>
            <a:pPr lvl="1">
              <a:spcBef>
                <a:spcPts val="0"/>
              </a:spcBef>
            </a:pPr>
            <a:endParaRPr lang="en-US" sz="1800" dirty="0">
              <a:latin typeface="Arial" panose="020B0604020202020204" pitchFamily="34" charset="0"/>
              <a:cs typeface="Arial" panose="020B0604020202020204" pitchFamily="34" charset="0"/>
            </a:endParaRPr>
          </a:p>
          <a:p>
            <a:pPr lvl="1">
              <a:spcBef>
                <a:spcPts val="0"/>
              </a:spcBef>
            </a:pPr>
            <a:r>
              <a:rPr lang="en-US" sz="1800" dirty="0">
                <a:latin typeface="Arial" panose="020B0604020202020204" pitchFamily="34" charset="0"/>
                <a:cs typeface="Arial" panose="020B0604020202020204" pitchFamily="34" charset="0"/>
              </a:rPr>
              <a:t>1.4 Communication</a:t>
            </a:r>
          </a:p>
          <a:p>
            <a:pPr lvl="1">
              <a:spcBef>
                <a:spcPts val="0"/>
              </a:spcBef>
            </a:pPr>
            <a:endParaRPr lang="en-US" sz="1800" dirty="0">
              <a:latin typeface="Arial" panose="020B0604020202020204" pitchFamily="34" charset="0"/>
              <a:cs typeface="Arial" panose="020B0604020202020204" pitchFamily="34" charset="0"/>
            </a:endParaRPr>
          </a:p>
          <a:p>
            <a:pPr lvl="1">
              <a:spcBef>
                <a:spcPts val="0"/>
              </a:spcBef>
            </a:pPr>
            <a:r>
              <a:rPr lang="en-US" sz="1800" dirty="0">
                <a:latin typeface="Arial" panose="020B0604020202020204" pitchFamily="34" charset="0"/>
                <a:cs typeface="Arial" panose="020B0604020202020204" pitchFamily="34" charset="0"/>
              </a:rPr>
              <a:t>1.6 Confidentiality</a:t>
            </a:r>
          </a:p>
          <a:p>
            <a:pPr lvl="1">
              <a:spcBef>
                <a:spcPts val="0"/>
              </a:spcBef>
            </a:pPr>
            <a:endParaRPr lang="en-US" sz="1800" dirty="0">
              <a:latin typeface="Arial" panose="020B0604020202020204" pitchFamily="34" charset="0"/>
              <a:cs typeface="Arial" panose="020B0604020202020204" pitchFamily="34" charset="0"/>
            </a:endParaRPr>
          </a:p>
          <a:p>
            <a:pPr lvl="1">
              <a:spcBef>
                <a:spcPts val="0"/>
              </a:spcBef>
            </a:pPr>
            <a:r>
              <a:rPr lang="en-US" sz="1800" dirty="0">
                <a:latin typeface="Arial" panose="020B0604020202020204" pitchFamily="34" charset="0"/>
                <a:cs typeface="Arial" panose="020B0604020202020204" pitchFamily="34" charset="0"/>
              </a:rPr>
              <a:t>5.1, 5.2, 5.3 – Supervision</a:t>
            </a:r>
          </a:p>
          <a:p>
            <a:pPr lvl="1">
              <a:spcBef>
                <a:spcPts val="0"/>
              </a:spcBef>
            </a:pPr>
            <a:endParaRPr lang="en-US" sz="1800" dirty="0">
              <a:latin typeface="Arial" panose="020B0604020202020204" pitchFamily="34" charset="0"/>
              <a:cs typeface="Arial" panose="020B0604020202020204" pitchFamily="34" charset="0"/>
            </a:endParaRPr>
          </a:p>
          <a:p>
            <a:pPr lvl="1">
              <a:spcBef>
                <a:spcPts val="0"/>
              </a:spcBef>
            </a:pPr>
            <a:r>
              <a:rPr lang="en-US" sz="1800" dirty="0">
                <a:latin typeface="Arial" panose="020B0604020202020204" pitchFamily="34" charset="0"/>
                <a:cs typeface="Arial" panose="020B0604020202020204" pitchFamily="34" charset="0"/>
              </a:rPr>
              <a:t>1.15 Safeguarding Property</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46719166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DUTY TO COMMUNICATE – RULE 1.4</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Times New Roman" panose="02020603050405020304" pitchFamily="18" charset="0"/>
                <a:cs typeface="Arial" panose="020B0604020202020204" pitchFamily="34" charset="0"/>
              </a:rPr>
              <a:t>ABA Model Rule 1.4 addresses the lawyer’s duty to communicate. “A lawyer shall  promptly inform the client of any decision or circumstance with respect to which the client's informed consent, as defined in Rule 1.0(e), is required by these Rules…”</a:t>
            </a: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b="1" dirty="0">
                <a:effectLst/>
                <a:latin typeface="Arial" panose="020B0604020202020204" pitchFamily="34" charset="0"/>
                <a:ea typeface="Times New Roman" panose="02020603050405020304" pitchFamily="18" charset="0"/>
                <a:cs typeface="Arial" panose="020B0604020202020204" pitchFamily="34" charset="0"/>
              </a:rPr>
              <a:t>The Model Rule also requires a lawyer to “reasonably consult with the client about the means by which the client’s objectives are to be accomplished.”</a:t>
            </a:r>
          </a:p>
          <a:p>
            <a:pPr marL="342900" marR="0" lvl="0" indent="-342900">
              <a:lnSpc>
                <a:spcPct val="107000"/>
              </a:lnSpc>
              <a:spcBef>
                <a:spcPts val="0"/>
              </a:spcBef>
              <a:spcAft>
                <a:spcPts val="0"/>
              </a:spcAft>
              <a:buFont typeface="Symbol" panose="05050102010706020507" pitchFamily="18" charset="2"/>
              <a:buChar char=""/>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marL="342900" indent="-342900">
              <a:lnSpc>
                <a:spcPct val="107000"/>
              </a:lnSpc>
              <a:spcBef>
                <a:spcPts val="0"/>
              </a:spcBef>
              <a:buFont typeface="Symbol" panose="05050102010706020507" pitchFamily="18" charset="2"/>
              <a:buChar char=""/>
            </a:pPr>
            <a:r>
              <a:rPr lang="en-US" sz="1800" dirty="0">
                <a:latin typeface="Arial" panose="020B0604020202020204" pitchFamily="34" charset="0"/>
                <a:cs typeface="Arial" panose="020B0604020202020204" pitchFamily="34" charset="0"/>
              </a:rPr>
              <a:t>A lawyer’s duty of communication includes discussing the decision to use AI in providing legal services. The attorney should obtain client consent and disclose the use of AI in engagement letters and/or other discussions.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719493874"/>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ea typeface="Calibri" panose="020F0502020204030204" pitchFamily="34" charset="0"/>
              </a:rPr>
              <a:t>DUTY OF CONFIDENTIALITY – RULE 1.6</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92500" lnSpcReduction="20000"/>
          </a:bodyPr>
          <a:lstStyle/>
          <a:p>
            <a:pPr algn="just">
              <a:lnSpc>
                <a:spcPct val="115000"/>
              </a:lnSpc>
              <a:spcBef>
                <a:spcPts val="0"/>
              </a:spcBef>
              <a:spcAft>
                <a:spcPts val="1000"/>
              </a:spcAft>
            </a:pPr>
            <a:r>
              <a:rPr lang="en-US" sz="1800" dirty="0">
                <a:solidFill>
                  <a:srgbClr val="000000"/>
                </a:solidFill>
                <a:effectLst/>
                <a:latin typeface="Arial" panose="020B0604020202020204" pitchFamily="34" charset="0"/>
                <a:cs typeface="Arial" panose="020B0604020202020204" pitchFamily="34" charset="0"/>
              </a:rPr>
              <a:t>Rule 1.6 provides that a lawyer shall maintain confidentiality of information. “A lawyer shall make reasonable efforts to prevent the inadvertent or unauthorized disclosure of … information relating to representation of a client.”</a:t>
            </a:r>
          </a:p>
          <a:p>
            <a:pPr algn="just">
              <a:lnSpc>
                <a:spcPct val="115000"/>
              </a:lnSpc>
              <a:spcBef>
                <a:spcPts val="0"/>
              </a:spcBef>
              <a:spcAft>
                <a:spcPts val="10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Comment 18 to Rule 1.6 provides acting competently with respect to safeguarding client information is not violated if the lawyer acted reasonably. </a:t>
            </a:r>
          </a:p>
          <a:p>
            <a:pPr algn="just">
              <a:lnSpc>
                <a:spcPct val="115000"/>
              </a:lnSpc>
              <a:spcBef>
                <a:spcPts val="0"/>
              </a:spcBef>
              <a:spcAft>
                <a:spcPts val="10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Factors to be considered in determining the reasonableness of the lawyer’s efforts include: </a:t>
            </a:r>
          </a:p>
          <a:p>
            <a:pPr lvl="1" algn="just">
              <a:lnSpc>
                <a:spcPct val="115000"/>
              </a:lnSpc>
              <a:spcBef>
                <a:spcPts val="0"/>
              </a:spcBef>
              <a:spcAft>
                <a:spcPts val="10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sensitivity of the information</a:t>
            </a:r>
          </a:p>
          <a:p>
            <a:pPr lvl="1" algn="just">
              <a:lnSpc>
                <a:spcPct val="115000"/>
              </a:lnSpc>
              <a:spcBef>
                <a:spcPts val="0"/>
              </a:spcBef>
              <a:spcAft>
                <a:spcPts val="10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likelihood of disclosure if additional safeguards are not employed</a:t>
            </a:r>
          </a:p>
          <a:p>
            <a:pPr lvl="1" algn="just">
              <a:lnSpc>
                <a:spcPct val="115000"/>
              </a:lnSpc>
              <a:spcBef>
                <a:spcPts val="0"/>
              </a:spcBef>
              <a:spcAft>
                <a:spcPts val="10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the cost of employing additional safeguards</a:t>
            </a:r>
          </a:p>
          <a:p>
            <a:pPr lvl="1" algn="just">
              <a:lnSpc>
                <a:spcPct val="115000"/>
              </a:lnSpc>
              <a:spcBef>
                <a:spcPts val="0"/>
              </a:spcBef>
              <a:spcAft>
                <a:spcPts val="1000"/>
              </a:spcAft>
            </a:pPr>
            <a:r>
              <a:rPr lang="en-US" sz="1400" dirty="0">
                <a:effectLst/>
                <a:latin typeface="Arial" panose="020B0604020202020204" pitchFamily="34" charset="0"/>
                <a:ea typeface="Times New Roman" panose="02020603050405020304" pitchFamily="18" charset="0"/>
                <a:cs typeface="Arial" panose="020B0604020202020204" pitchFamily="34" charset="0"/>
              </a:rPr>
              <a:t>the difficulty of implementing the safeguards, and the extent to which the safeguards adversely affect the lawyer’s ability to represent clients</a:t>
            </a:r>
          </a:p>
          <a:p>
            <a:pPr algn="just">
              <a:lnSpc>
                <a:spcPct val="115000"/>
              </a:lnSpc>
              <a:spcBef>
                <a:spcPts val="0"/>
              </a:spcBef>
              <a:spcAft>
                <a:spcPts val="1000"/>
              </a:spcAft>
            </a:pPr>
            <a:r>
              <a:rPr lang="en-US" sz="1800" dirty="0">
                <a:effectLst/>
                <a:latin typeface="Arial" panose="020B0604020202020204" pitchFamily="34" charset="0"/>
                <a:ea typeface="Times New Roman" panose="02020603050405020304" pitchFamily="18" charset="0"/>
                <a:cs typeface="Arial" panose="020B0604020202020204" pitchFamily="34" charset="0"/>
              </a:rPr>
              <a:t>A client may require the lawyer to implement special security measures not required by this Rule or may give informed consent to forego security measures that would otherwise be required by this Rule.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486044031"/>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INFORMATION HELD BY ESTATE PLANNER</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latin typeface="Arial" panose="020B0604020202020204" pitchFamily="34" charset="0"/>
                <a:cs typeface="Arial" panose="020B0604020202020204" pitchFamily="34" charset="0"/>
              </a:rPr>
              <a:t>Estate Planning Lawyers often have: </a:t>
            </a:r>
          </a:p>
          <a:p>
            <a:pPr>
              <a:spcBef>
                <a:spcPts val="0"/>
              </a:spcBef>
            </a:pPr>
            <a:endParaRPr lang="en-US" sz="2000" dirty="0">
              <a:latin typeface="Arial" panose="020B0604020202020204" pitchFamily="34" charset="0"/>
              <a:cs typeface="Arial" panose="020B0604020202020204" pitchFamily="34" charset="0"/>
            </a:endParaRPr>
          </a:p>
          <a:p>
            <a:pPr lvl="1">
              <a:spcBef>
                <a:spcPts val="0"/>
              </a:spcBef>
            </a:pPr>
            <a:r>
              <a:rPr lang="en-US" sz="2000" dirty="0">
                <a:latin typeface="Arial" panose="020B0604020202020204" pitchFamily="34" charset="0"/>
                <a:cs typeface="Arial" panose="020B0604020202020204" pitchFamily="34" charset="0"/>
              </a:rPr>
              <a:t>Detailed Financial Information</a:t>
            </a:r>
          </a:p>
          <a:p>
            <a:pPr lvl="1">
              <a:spcBef>
                <a:spcPts val="0"/>
              </a:spcBef>
            </a:pPr>
            <a:endParaRPr lang="en-US" sz="2000" dirty="0">
              <a:latin typeface="Arial" panose="020B0604020202020204" pitchFamily="34" charset="0"/>
              <a:cs typeface="Arial" panose="020B0604020202020204" pitchFamily="34" charset="0"/>
            </a:endParaRPr>
          </a:p>
          <a:p>
            <a:pPr lvl="1">
              <a:spcBef>
                <a:spcPts val="0"/>
              </a:spcBef>
            </a:pPr>
            <a:r>
              <a:rPr lang="en-US" sz="2000" dirty="0">
                <a:latin typeface="Arial" panose="020B0604020202020204" pitchFamily="34" charset="0"/>
                <a:cs typeface="Arial" panose="020B0604020202020204" pitchFamily="34" charset="0"/>
              </a:rPr>
              <a:t>Personal Health Information</a:t>
            </a:r>
          </a:p>
          <a:p>
            <a:pPr lvl="1">
              <a:spcBef>
                <a:spcPts val="0"/>
              </a:spcBef>
            </a:pPr>
            <a:endParaRPr lang="en-US" sz="2000" dirty="0">
              <a:latin typeface="Arial" panose="020B0604020202020204" pitchFamily="34" charset="0"/>
              <a:cs typeface="Arial" panose="020B0604020202020204" pitchFamily="34" charset="0"/>
            </a:endParaRPr>
          </a:p>
          <a:p>
            <a:pPr lvl="1">
              <a:spcBef>
                <a:spcPts val="0"/>
              </a:spcBef>
            </a:pPr>
            <a:r>
              <a:rPr lang="en-US" sz="2000" dirty="0">
                <a:latin typeface="Arial" panose="020B0604020202020204" pitchFamily="34" charset="0"/>
                <a:cs typeface="Arial" panose="020B0604020202020204" pitchFamily="34" charset="0"/>
              </a:rPr>
              <a:t>Detailed Client Data</a:t>
            </a:r>
          </a:p>
          <a:p>
            <a:pPr lvl="1">
              <a:spcBef>
                <a:spcPts val="0"/>
              </a:spcBef>
            </a:pPr>
            <a:endParaRPr lang="en-US" sz="2000" dirty="0">
              <a:latin typeface="Arial" panose="020B0604020202020204" pitchFamily="34" charset="0"/>
              <a:cs typeface="Arial" panose="020B0604020202020204" pitchFamily="34" charset="0"/>
            </a:endParaRPr>
          </a:p>
          <a:p>
            <a:pPr lvl="1">
              <a:spcBef>
                <a:spcPts val="0"/>
              </a:spcBef>
            </a:pPr>
            <a:r>
              <a:rPr lang="en-US" sz="2000" dirty="0">
                <a:latin typeface="Arial" panose="020B0604020202020204" pitchFamily="34" charset="0"/>
                <a:cs typeface="Arial" panose="020B0604020202020204" pitchFamily="34" charset="0"/>
              </a:rPr>
              <a:t>Family Information</a:t>
            </a:r>
          </a:p>
          <a:p>
            <a:pPr lvl="1">
              <a:spcBef>
                <a:spcPts val="0"/>
              </a:spcBef>
            </a:pPr>
            <a:endParaRPr lang="en-US" sz="2000" dirty="0">
              <a:latin typeface="Arial" panose="020B0604020202020204" pitchFamily="34" charset="0"/>
              <a:cs typeface="Arial" panose="020B0604020202020204" pitchFamily="34" charset="0"/>
            </a:endParaRPr>
          </a:p>
          <a:p>
            <a:pPr lvl="1">
              <a:spcBef>
                <a:spcPts val="0"/>
              </a:spcBef>
            </a:pPr>
            <a:r>
              <a:rPr lang="en-US" sz="2000" dirty="0">
                <a:latin typeface="Arial" panose="020B0604020202020204" pitchFamily="34" charset="0"/>
                <a:cs typeface="Arial" panose="020B0604020202020204" pitchFamily="34" charset="0"/>
              </a:rPr>
              <a:t>Final Wishes</a:t>
            </a:r>
          </a:p>
          <a:p>
            <a:pPr lvl="1">
              <a:spcBef>
                <a:spcPts val="0"/>
              </a:spcBef>
            </a:pPr>
            <a:endParaRPr lang="en-US" sz="2000" dirty="0">
              <a:latin typeface="Arial" panose="020B0604020202020204" pitchFamily="34" charset="0"/>
              <a:cs typeface="Arial" panose="020B0604020202020204" pitchFamily="34" charset="0"/>
            </a:endParaRPr>
          </a:p>
          <a:p>
            <a:pPr>
              <a:spcBef>
                <a:spcPts val="0"/>
              </a:spcBef>
            </a:pPr>
            <a:r>
              <a:rPr lang="en-US" sz="2400" dirty="0">
                <a:latin typeface="Arial" panose="020B0604020202020204" pitchFamily="34" charset="0"/>
                <a:cs typeface="Arial" panose="020B0604020202020204" pitchFamily="34" charset="0"/>
              </a:rPr>
              <a:t>What is “reasonable” regarding protecting this information?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781872892"/>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CYBERSECURITY THREATS FOR ESTATE PLANNERS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85000" lnSpcReduction="20000"/>
          </a:bodyPr>
          <a:lstStyle/>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Data Breaches – A dat</a:t>
            </a:r>
            <a:r>
              <a:rPr lang="en-US" sz="2400" dirty="0">
                <a:latin typeface="Arial" panose="020B0604020202020204" pitchFamily="34" charset="0"/>
                <a:ea typeface="Times New Roman" panose="02020603050405020304" pitchFamily="18" charset="0"/>
                <a:cs typeface="Arial" panose="020B0604020202020204" pitchFamily="34" charset="0"/>
              </a:rPr>
              <a:t>a breach is a security incident when information is accessed without authorization.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Ransomware - </a:t>
            </a:r>
            <a:r>
              <a:rPr lang="en-US" sz="2400" dirty="0">
                <a:latin typeface="Arial" panose="020B0604020202020204" pitchFamily="34" charset="0"/>
                <a:ea typeface="Times New Roman" panose="02020603050405020304" pitchFamily="18" charset="0"/>
                <a:cs typeface="Arial" panose="020B0604020202020204" pitchFamily="34" charset="0"/>
              </a:rPr>
              <a:t>This is a type of malicious software that prevents you from accessing your computer files, systems or networks.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lnSpc>
                <a:spcPct val="100000"/>
              </a:lnSpc>
              <a:spcBef>
                <a:spcPts val="0"/>
              </a:spcBef>
            </a:pPr>
            <a:r>
              <a:rPr lang="en-US" sz="2400" dirty="0">
                <a:latin typeface="Arial" panose="020B0604020202020204" pitchFamily="34" charset="0"/>
                <a:cs typeface="Arial" panose="020B0604020202020204" pitchFamily="34" charset="0"/>
              </a:rPr>
              <a:t>Phishing, Smishing, Vishing, QR-</a:t>
            </a:r>
            <a:r>
              <a:rPr lang="en-US" sz="2400" dirty="0" err="1">
                <a:latin typeface="Arial" panose="020B0604020202020204" pitchFamily="34" charset="0"/>
                <a:cs typeface="Arial" panose="020B0604020202020204" pitchFamily="34" charset="0"/>
              </a:rPr>
              <a:t>ishing</a:t>
            </a:r>
            <a:endParaRPr lang="en-US" sz="2400" dirty="0">
              <a:latin typeface="Arial" panose="020B0604020202020204" pitchFamily="34" charset="0"/>
              <a:cs typeface="Arial" panose="020B0604020202020204" pitchFamily="34" charset="0"/>
            </a:endParaRPr>
          </a:p>
          <a:p>
            <a:pPr>
              <a:lnSpc>
                <a:spcPct val="100000"/>
              </a:lnSpc>
              <a:spcBef>
                <a:spcPts val="0"/>
              </a:spcBef>
            </a:pPr>
            <a:endParaRPr lang="en-US" sz="2400" dirty="0">
              <a:latin typeface="Arial" panose="020B0604020202020204" pitchFamily="34" charset="0"/>
              <a:cs typeface="Arial" panose="020B0604020202020204" pitchFamily="34" charset="0"/>
            </a:endParaRPr>
          </a:p>
          <a:p>
            <a:pPr marL="228600" lvl="1">
              <a:lnSpc>
                <a:spcPct val="100000"/>
              </a:lnSpc>
              <a:spcBef>
                <a:spcPts val="0"/>
              </a:spcBef>
            </a:pPr>
            <a:r>
              <a:rPr lang="en-US" dirty="0">
                <a:latin typeface="Arial" panose="020B0604020202020204" pitchFamily="34" charset="0"/>
                <a:cs typeface="Arial" panose="020B0604020202020204" pitchFamily="34" charset="0"/>
              </a:rPr>
              <a:t>Social Engineering (using any of the above and/or social media) - </a:t>
            </a:r>
            <a:r>
              <a:rPr lang="en-US" sz="2400" dirty="0">
                <a:effectLst/>
                <a:latin typeface="Arial" panose="020B0604020202020204" pitchFamily="34" charset="0"/>
                <a:ea typeface="Times New Roman" panose="02020603050405020304" pitchFamily="18" charset="0"/>
                <a:cs typeface="Arial" panose="020B0604020202020204" pitchFamily="34" charset="0"/>
              </a:rPr>
              <a:t>Social engineering is an attempt to deceive a victim and obtain control over a computer system or steal personal and financial information. Social engineering may use phishing and other strategies.</a:t>
            </a:r>
            <a:endParaRPr lang="en-US" dirty="0">
              <a:latin typeface="Arial" panose="020B0604020202020204" pitchFamily="34" charset="0"/>
              <a:cs typeface="Arial" panose="020B0604020202020204" pitchFamily="34" charset="0"/>
            </a:endParaRPr>
          </a:p>
          <a:p>
            <a:pPr lvl="1">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latin typeface="Arial" panose="020B0604020202020204" pitchFamily="34" charset="0"/>
                <a:ea typeface="Times New Roman" panose="02020603050405020304" pitchFamily="18" charset="0"/>
                <a:cs typeface="Arial" panose="020B0604020202020204" pitchFamily="34" charset="0"/>
              </a:rPr>
              <a:t>Estate planners are a target because of the sheer volume of sensitive financial information and personal data that estate planners have. </a:t>
            </a: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369521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fontScale="90000"/>
          </a:bodyPr>
          <a:lstStyle/>
          <a:p>
            <a:pPr algn="ctr"/>
            <a:r>
              <a:rPr lang="en-US" dirty="0">
                <a:latin typeface="Arial" panose="020B0604020202020204" pitchFamily="34" charset="0"/>
                <a:cs typeface="Arial" panose="020B0604020202020204" pitchFamily="34" charset="0"/>
              </a:rPr>
              <a:t>PARTICULAR ETHICAL RULES RELATED TO EVOLVING TECHNOLOGY</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nSpc>
                <a:spcPct val="115000"/>
              </a:lnSpc>
              <a:spcBef>
                <a:spcPts val="0"/>
              </a:spcBef>
              <a:spcAft>
                <a:spcPts val="1000"/>
              </a:spcAft>
            </a:pPr>
            <a:r>
              <a:rPr lang="en-US" sz="2000" dirty="0">
                <a:latin typeface="Arial" panose="020B0604020202020204" pitchFamily="34" charset="0"/>
              </a:rPr>
              <a:t>Competence – ABA Model Rule 1.1 and Comment 8</a:t>
            </a:r>
          </a:p>
          <a:p>
            <a:pPr>
              <a:lnSpc>
                <a:spcPct val="115000"/>
              </a:lnSpc>
              <a:spcBef>
                <a:spcPts val="0"/>
              </a:spcBef>
              <a:spcAft>
                <a:spcPts val="1000"/>
              </a:spcAft>
            </a:pPr>
            <a:r>
              <a:rPr lang="en-US" sz="2000" dirty="0">
                <a:effectLst/>
                <a:latin typeface="Arial" panose="020B0604020202020204" pitchFamily="34" charset="0"/>
              </a:rPr>
              <a:t>Confidentiality – ABA Model Rule 1.6</a:t>
            </a:r>
          </a:p>
          <a:p>
            <a:pPr>
              <a:lnSpc>
                <a:spcPct val="115000"/>
              </a:lnSpc>
              <a:spcBef>
                <a:spcPts val="0"/>
              </a:spcBef>
              <a:spcAft>
                <a:spcPts val="1000"/>
              </a:spcAft>
            </a:pPr>
            <a:r>
              <a:rPr lang="en-US" sz="2000" dirty="0">
                <a:latin typeface="Arial" panose="020B0604020202020204" pitchFamily="34" charset="0"/>
              </a:rPr>
              <a:t>Candor – Meritorious Claims, Candor to Tribunal – ABA Model Rule 3.3</a:t>
            </a:r>
          </a:p>
          <a:p>
            <a:pPr>
              <a:lnSpc>
                <a:spcPct val="115000"/>
              </a:lnSpc>
              <a:spcBef>
                <a:spcPts val="0"/>
              </a:spcBef>
              <a:spcAft>
                <a:spcPts val="1000"/>
              </a:spcAft>
            </a:pPr>
            <a:r>
              <a:rPr lang="en-US" sz="2000" dirty="0">
                <a:effectLst/>
                <a:latin typeface="Arial" panose="020B0604020202020204" pitchFamily="34" charset="0"/>
              </a:rPr>
              <a:t>Truthfulness - ABA Model Rule 4.1</a:t>
            </a:r>
          </a:p>
          <a:p>
            <a:pPr>
              <a:lnSpc>
                <a:spcPct val="115000"/>
              </a:lnSpc>
              <a:spcBef>
                <a:spcPts val="0"/>
              </a:spcBef>
              <a:spcAft>
                <a:spcPts val="1000"/>
              </a:spcAft>
            </a:pPr>
            <a:r>
              <a:rPr lang="en-US" sz="2000" dirty="0">
                <a:latin typeface="Arial" panose="020B0604020202020204" pitchFamily="34" charset="0"/>
              </a:rPr>
              <a:t>Supervision – ABA Model Rule 5.1</a:t>
            </a:r>
          </a:p>
          <a:p>
            <a:pPr>
              <a:lnSpc>
                <a:spcPct val="115000"/>
              </a:lnSpc>
              <a:spcBef>
                <a:spcPts val="0"/>
              </a:spcBef>
              <a:spcAft>
                <a:spcPts val="1000"/>
              </a:spcAft>
            </a:pPr>
            <a:r>
              <a:rPr lang="en-US" sz="2000" dirty="0">
                <a:effectLst/>
                <a:latin typeface="Arial" panose="020B0604020202020204" pitchFamily="34" charset="0"/>
              </a:rPr>
              <a:t>Communication – ABA Model Rule 1.4</a:t>
            </a:r>
          </a:p>
          <a:p>
            <a:pPr>
              <a:lnSpc>
                <a:spcPct val="115000"/>
              </a:lnSpc>
              <a:spcBef>
                <a:spcPts val="0"/>
              </a:spcBef>
              <a:spcAft>
                <a:spcPts val="1000"/>
              </a:spcAft>
            </a:pPr>
            <a:r>
              <a:rPr lang="en-US" sz="2000" dirty="0">
                <a:latin typeface="Arial" panose="020B0604020202020204" pitchFamily="34" charset="0"/>
              </a:rPr>
              <a:t>Conflicts of Interest – ABA Model Rule 1.7</a:t>
            </a:r>
          </a:p>
          <a:p>
            <a:pPr>
              <a:lnSpc>
                <a:spcPct val="115000"/>
              </a:lnSpc>
              <a:spcBef>
                <a:spcPts val="0"/>
              </a:spcBef>
              <a:spcAft>
                <a:spcPts val="1000"/>
              </a:spcAft>
            </a:pPr>
            <a:r>
              <a:rPr lang="en-US" sz="2000" dirty="0">
                <a:effectLst/>
                <a:latin typeface="Arial" panose="020B0604020202020204" pitchFamily="34" charset="0"/>
              </a:rPr>
              <a:t>Unauthorized Practice of Law – ABA Model Rule 5.5</a:t>
            </a:r>
          </a:p>
          <a:p>
            <a:pPr marL="0" marR="0" indent="0">
              <a:spcBef>
                <a:spcPts val="0"/>
              </a:spcBef>
              <a:spcAft>
                <a:spcPts val="0"/>
              </a:spcAft>
              <a:buNone/>
            </a:pPr>
            <a:endParaRPr lang="en-US" sz="1800" dirty="0">
              <a:effectLst/>
              <a:latin typeface="Cambria" panose="02040503050406030204" pitchFamily="18" charset="0"/>
              <a:ea typeface="Times New Roman" panose="02020603050405020304" pitchFamily="18"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74085837"/>
      </p:ext>
    </p:extLst>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MGM HACKING VIA SOCIAL ENGINEERING</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In September 2023, hackers breached MGM, Caesars, and three other companies. Hacking was accomplished via social engineering. Hackers impersonated firm employees and convinced the technology helpdesk to provide them duplicate access.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The hack was accomplished by hacking group ALPHV, who posted about the hack on its website and warned MGM of further attacks if MGM doesn’t make a deal.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Watch out for unexpected emails, phone calls, and voice or text messages.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162463171"/>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OTHER RECENT HACKINGS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Texas based telecommunications company Frontier Communications was hacked just this month.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Solano County, California library computer system was also hacked this month.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Panera Bread was subject of a ransomware attack this April.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Florida Department of Juvenile Justice Computer Network was Hacked 4/5/2024.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Jackson County, Kansas tax assessor office was hacked 4/3/2024.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Florida Memorial University attacked 4/2/2024.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231264017"/>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LAW FIRM HACKINGS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More than 27% of law firms experienced a cybersecurity breach in 2022 and this number is moving up.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err="1">
                <a:effectLst/>
                <a:latin typeface="Arial" panose="020B0604020202020204" pitchFamily="34" charset="0"/>
                <a:ea typeface="Times New Roman" panose="02020603050405020304" pitchFamily="18" charset="0"/>
                <a:cs typeface="Arial" panose="020B0604020202020204" pitchFamily="34" charset="0"/>
              </a:rPr>
              <a:t>Grubman</a:t>
            </a:r>
            <a:r>
              <a:rPr lang="en-US" sz="2000" dirty="0">
                <a:effectLst/>
                <a:latin typeface="Arial" panose="020B0604020202020204" pitchFamily="34" charset="0"/>
                <a:ea typeface="Times New Roman" panose="02020603050405020304" pitchFamily="18" charset="0"/>
                <a:cs typeface="Arial" panose="020B0604020202020204" pitchFamily="34" charset="0"/>
              </a:rPr>
              <a:t> Shire Meiselas &amp; Sacks – May 2020. To exert pressure to pay a ransom demand of $42m, hacker released information about Lady Gaga, a client of the firm.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Proskauer Rose – April 2023. Hacker accessed 184,000 files. This was one of two major hacks of this firm. </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err="1">
                <a:effectLst/>
                <a:latin typeface="Arial" panose="020B0604020202020204" pitchFamily="34" charset="0"/>
                <a:ea typeface="Times New Roman" panose="02020603050405020304" pitchFamily="18" charset="0"/>
                <a:cs typeface="Arial" panose="020B0604020202020204" pitchFamily="34" charset="0"/>
              </a:rPr>
              <a:t>Cravath</a:t>
            </a:r>
            <a:r>
              <a:rPr lang="en-US" sz="2000" dirty="0">
                <a:effectLst/>
                <a:latin typeface="Arial" panose="020B0604020202020204" pitchFamily="34" charset="0"/>
                <a:ea typeface="Times New Roman" panose="02020603050405020304" pitchFamily="18" charset="0"/>
                <a:cs typeface="Arial" panose="020B0604020202020204" pitchFamily="34" charset="0"/>
              </a:rPr>
              <a:t> Swaine &amp; Moore and Weil </a:t>
            </a:r>
            <a:r>
              <a:rPr lang="en-US" sz="2000" dirty="0" err="1">
                <a:effectLst/>
                <a:latin typeface="Arial" panose="020B0604020202020204" pitchFamily="34" charset="0"/>
                <a:ea typeface="Times New Roman" panose="02020603050405020304" pitchFamily="18" charset="0"/>
                <a:cs typeface="Arial" panose="020B0604020202020204" pitchFamily="34" charset="0"/>
              </a:rPr>
              <a:t>Gotshal</a:t>
            </a:r>
            <a:r>
              <a:rPr lang="en-US" sz="2000" dirty="0">
                <a:effectLst/>
                <a:latin typeface="Arial" panose="020B0604020202020204" pitchFamily="34" charset="0"/>
                <a:ea typeface="Times New Roman" panose="02020603050405020304" pitchFamily="18" charset="0"/>
                <a:cs typeface="Arial" panose="020B0604020202020204" pitchFamily="34" charset="0"/>
              </a:rPr>
              <a:t> &amp; Manges. Firm was hacked by Chinese nationals to gain information to engage in insider trading.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73143090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p:txBody>
          <a:bodyPr>
            <a:normAutofit/>
          </a:bodyPr>
          <a:lstStyle/>
          <a:p>
            <a:pPr algn="ctr"/>
            <a:r>
              <a:rPr lang="en-US" dirty="0">
                <a:latin typeface="Arial" panose="020B0604020202020204" pitchFamily="34" charset="0"/>
                <a:cs typeface="Arial" panose="020B0604020202020204" pitchFamily="34" charset="0"/>
              </a:rPr>
              <a:t>GUIDELINES ON CYBERSECURITY</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3198076519"/>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4000" dirty="0">
                <a:solidFill>
                  <a:srgbClr val="000000"/>
                </a:solidFill>
                <a:latin typeface="Arial" panose="020B0604020202020204" pitchFamily="34" charset="0"/>
                <a:cs typeface="Arial" panose="020B0604020202020204" pitchFamily="34" charset="0"/>
              </a:rPr>
              <a:t>GENERAL PRINCIPLES</a:t>
            </a:r>
            <a:endParaRPr lang="en-US" sz="4000" dirty="0">
              <a:solidFill>
                <a:srgbClr val="000000"/>
              </a:solidFill>
              <a:latin typeface="Arial" panose="020B0604020202020204" pitchFamily="34" charset="0"/>
            </a:endParaRP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Aft>
                <a:spcPts val="1000"/>
              </a:spcAft>
            </a:pPr>
            <a:r>
              <a:rPr lang="en-US" sz="2000" dirty="0">
                <a:latin typeface="Arial" panose="020B0604020202020204" pitchFamily="34" charset="0"/>
                <a:cs typeface="Arial" panose="020B0604020202020204" pitchFamily="34" charset="0"/>
              </a:rPr>
              <a:t>Collect only information needed to conduct business; </a:t>
            </a:r>
          </a:p>
          <a:p>
            <a:pPr>
              <a:spcAft>
                <a:spcPts val="1000"/>
              </a:spcAft>
            </a:pPr>
            <a:r>
              <a:rPr lang="en-US" sz="2000" dirty="0">
                <a:latin typeface="Arial" panose="020B0604020202020204" pitchFamily="34" charset="0"/>
                <a:cs typeface="Arial" panose="020B0604020202020204" pitchFamily="34" charset="0"/>
              </a:rPr>
              <a:t>Keep information only long enough to conduct the business necessary; and </a:t>
            </a:r>
          </a:p>
          <a:p>
            <a:pPr>
              <a:spcAft>
                <a:spcPts val="1000"/>
              </a:spcAft>
            </a:pPr>
            <a:r>
              <a:rPr lang="en-US" sz="2000" dirty="0">
                <a:latin typeface="Arial" panose="020B0604020202020204" pitchFamily="34" charset="0"/>
                <a:cs typeface="Arial" panose="020B0604020202020204" pitchFamily="34" charset="0"/>
              </a:rPr>
              <a:t>Restrict access to the data to only those people who need access to the data to conduct the required business.</a:t>
            </a:r>
          </a:p>
          <a:p>
            <a:pPr>
              <a:spcAft>
                <a:spcPts val="1000"/>
              </a:spcAft>
            </a:pPr>
            <a:r>
              <a:rPr lang="en-US" sz="2000" dirty="0">
                <a:latin typeface="Arial" panose="020B0604020202020204" pitchFamily="34" charset="0"/>
                <a:cs typeface="Arial" panose="020B0604020202020204" pitchFamily="34" charset="0"/>
              </a:rPr>
              <a:t>Many firms fail at restricting access to data and often allow anyone with access to the system to access all data. </a:t>
            </a:r>
          </a:p>
          <a:p>
            <a:pPr>
              <a:spcAft>
                <a:spcPts val="1000"/>
              </a:spcAft>
            </a:pPr>
            <a:endParaRPr lang="en-US" sz="2000" dirty="0">
              <a:latin typeface="Arial" panose="020B0604020202020204" pitchFamily="34" charset="0"/>
              <a:cs typeface="Arial" panose="020B0604020202020204" pitchFamily="34" charset="0"/>
            </a:endParaRPr>
          </a:p>
          <a:p>
            <a:pPr marL="800100" lvl="1" indent="-342900">
              <a:lnSpc>
                <a:spcPct val="107000"/>
              </a:lnSpc>
              <a:spcBef>
                <a:spcPts val="0"/>
              </a:spcBef>
              <a:buFont typeface="Symbol" panose="05050102010706020507" pitchFamily="18" charset="2"/>
              <a:buChar char=""/>
            </a:pPr>
            <a:endParaRPr lang="en-US" sz="1800" dirty="0">
              <a:solidFill>
                <a:srgbClr val="000000"/>
              </a:solidFill>
              <a:effectLst/>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cs typeface="Arial" panose="020B0604020202020204" pitchFamily="34" charset="0"/>
            </a:endParaRPr>
          </a:p>
          <a:p>
            <a:pPr marL="0" indent="0">
              <a:lnSpc>
                <a:spcPct val="107000"/>
              </a:lnSpc>
              <a:spcBef>
                <a:spcPts val="0"/>
              </a:spcBef>
              <a:buNone/>
            </a:pPr>
            <a:endParaRPr lang="en-US" sz="1800" dirty="0">
              <a:solidFill>
                <a:srgbClr val="000000"/>
              </a:solidFill>
              <a:latin typeface="Arial" panose="020B0604020202020204" pitchFamily="34" charset="0"/>
              <a:ea typeface="Calibri" panose="020F050202020403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03208959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LAW FIRM SECURITY PROCESSES</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Use appropriate electronic security measures with respect to </a:t>
            </a:r>
            <a:r>
              <a:rPr lang="en-US" sz="1800" b="1" dirty="0">
                <a:solidFill>
                  <a:srgbClr val="000000"/>
                </a:solidFill>
                <a:latin typeface="Arial" panose="020B0604020202020204" pitchFamily="34" charset="0"/>
              </a:rPr>
              <a:t>all</a:t>
            </a:r>
            <a:r>
              <a:rPr lang="en-US" sz="1800" dirty="0">
                <a:solidFill>
                  <a:srgbClr val="000000"/>
                </a:solidFill>
                <a:latin typeface="Arial" panose="020B0604020202020204" pitchFamily="34" charset="0"/>
              </a:rPr>
              <a:t> forms of communication and for saved data. Security applies to stored data and communications.</a:t>
            </a:r>
          </a:p>
          <a:p>
            <a:pPr marL="800100" lvl="1" indent="-342900">
              <a:lnSpc>
                <a:spcPct val="107000"/>
              </a:lnSpc>
              <a:spcBef>
                <a:spcPts val="0"/>
              </a:spcBef>
              <a:spcAft>
                <a:spcPts val="1000"/>
              </a:spcAft>
              <a:buFont typeface="Symbol" panose="05050102010706020507" pitchFamily="18" charset="2"/>
              <a:buChar char=""/>
            </a:pPr>
            <a:r>
              <a:rPr lang="en-US" sz="1400" dirty="0">
                <a:solidFill>
                  <a:srgbClr val="000000"/>
                </a:solidFill>
                <a:latin typeface="Arial" panose="020B0604020202020204" pitchFamily="34" charset="0"/>
              </a:rPr>
              <a:t>When you send estate planning documents, use secure file sharing software such as </a:t>
            </a:r>
            <a:r>
              <a:rPr lang="en-US" sz="1400" dirty="0" err="1">
                <a:solidFill>
                  <a:srgbClr val="000000"/>
                </a:solidFill>
                <a:latin typeface="Arial" panose="020B0604020202020204" pitchFamily="34" charset="0"/>
              </a:rPr>
              <a:t>sharefile</a:t>
            </a:r>
            <a:r>
              <a:rPr lang="en-US" sz="1400" dirty="0">
                <a:solidFill>
                  <a:srgbClr val="000000"/>
                </a:solidFill>
                <a:latin typeface="Arial" panose="020B0604020202020204" pitchFamily="34" charset="0"/>
              </a:rPr>
              <a:t>. </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Ensure that you have </a:t>
            </a:r>
            <a:r>
              <a:rPr lang="en-US" sz="1800" b="1" dirty="0">
                <a:solidFill>
                  <a:srgbClr val="000000"/>
                </a:solidFill>
                <a:latin typeface="Arial" panose="020B0604020202020204" pitchFamily="34" charset="0"/>
              </a:rPr>
              <a:t>secure internet access. </a:t>
            </a:r>
            <a:endParaRPr lang="en-US" sz="1800" dirty="0">
              <a:solidFill>
                <a:srgbClr val="000000"/>
              </a:solidFill>
              <a:latin typeface="Arial" panose="020B0604020202020204" pitchFamily="34" charset="0"/>
            </a:endParaRP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Mark applicable communications as “privileged and confidential.” </a:t>
            </a:r>
          </a:p>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Use security on all devices being used to communicate and keep security up to date. </a:t>
            </a:r>
          </a:p>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Train lawyers and staff to refrain from posting anything work related on social media unless it is an approved posting. “I had a great day in court today for a client who was suing her siblings related to her inheritance. The judge liked me.” Also consider what gets typed into chats. </a:t>
            </a:r>
          </a:p>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Make sure everyone knows about the “Do Not Forward or Print” feature in Outlook.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768297748"/>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LAW FIRM SECURITY PROCESSES – </a:t>
            </a:r>
            <a:br>
              <a:rPr lang="en-US" sz="3600" dirty="0">
                <a:solidFill>
                  <a:srgbClr val="000000"/>
                </a:solidFill>
                <a:effectLst/>
                <a:latin typeface="Arial" panose="020B0604020202020204" pitchFamily="34" charset="0"/>
                <a:ea typeface="Calibri" panose="020F0502020204030204" pitchFamily="34" charset="0"/>
              </a:rPr>
            </a:br>
            <a:r>
              <a:rPr lang="en-US" sz="3600" dirty="0">
                <a:solidFill>
                  <a:srgbClr val="000000"/>
                </a:solidFill>
                <a:effectLst/>
                <a:latin typeface="Arial" panose="020B0604020202020204" pitchFamily="34" charset="0"/>
                <a:ea typeface="Calibri" panose="020F0502020204030204" pitchFamily="34" charset="0"/>
              </a:rPr>
              <a:t>SEE ABA Formal Op. 477R</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effectLst/>
                <a:latin typeface="Arial" panose="020B0604020202020204" pitchFamily="34" charset="0"/>
              </a:rPr>
              <a:t>Client matters involving proprietary information in highly sensitive industries, such as health care, banking, and defense may present a higher risk of data theft.</a:t>
            </a:r>
          </a:p>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effectLst/>
                <a:latin typeface="Arial" panose="020B0604020202020204" pitchFamily="34" charset="0"/>
              </a:rPr>
              <a:t>An attorney should understand how their firm's electronic communications are created, where the client data resides, and what avenues exist to access that information. </a:t>
            </a:r>
          </a:p>
          <a:p>
            <a:pPr marL="342900" indent="-342900">
              <a:lnSpc>
                <a:spcPct val="107000"/>
              </a:lnSpc>
              <a:spcBef>
                <a:spcPts val="0"/>
              </a:spcBef>
              <a:spcAft>
                <a:spcPts val="1000"/>
              </a:spcAft>
              <a:buFont typeface="Symbol" panose="05050102010706020507" pitchFamily="18" charset="2"/>
              <a:buChar char=""/>
            </a:pPr>
            <a:r>
              <a:rPr lang="en-US" sz="1800" dirty="0">
                <a:solidFill>
                  <a:srgbClr val="000000"/>
                </a:solidFill>
                <a:effectLst/>
                <a:latin typeface="Arial" panose="020B0604020202020204" pitchFamily="34" charset="0"/>
              </a:rPr>
              <a:t>Attorneys must protect against unauthorized disclosure in client communications by using appropriate electronic security measures including, for example, by: secure internet access methods to communicate, access, and store client information;</a:t>
            </a:r>
            <a:r>
              <a:rPr lang="en-US" sz="1800" dirty="0">
                <a:solidFill>
                  <a:srgbClr val="000000"/>
                </a:solidFill>
                <a:effectLst/>
                <a:latin typeface="MS Gothic" panose="020B0609070205080204" pitchFamily="49" charset="-128"/>
                <a:cs typeface="MS Gothic" panose="020B0609070205080204" pitchFamily="49" charset="-128"/>
              </a:rPr>
              <a:t> </a:t>
            </a:r>
            <a:r>
              <a:rPr lang="en-US" sz="1800" dirty="0">
                <a:solidFill>
                  <a:srgbClr val="000000"/>
                </a:solidFill>
                <a:effectLst/>
                <a:latin typeface="Arial" panose="020B0604020202020204" pitchFamily="34" charset="0"/>
              </a:rPr>
              <a:t>unique complex passwords, changed periodically; firewalls and anti-malware, anti-spyware, and anti-virus software on all devices containing client confidential information; and</a:t>
            </a:r>
            <a:r>
              <a:rPr lang="en-US" sz="1800" dirty="0">
                <a:solidFill>
                  <a:srgbClr val="000000"/>
                </a:solidFill>
                <a:effectLst/>
                <a:latin typeface="MS Gothic" panose="020B0609070205080204" pitchFamily="49" charset="-128"/>
                <a:cs typeface="MS Gothic" panose="020B0609070205080204" pitchFamily="49" charset="-128"/>
              </a:rPr>
              <a:t> </a:t>
            </a:r>
            <a:r>
              <a:rPr lang="en-US" sz="1800" dirty="0">
                <a:solidFill>
                  <a:srgbClr val="000000"/>
                </a:solidFill>
                <a:effectLst/>
                <a:latin typeface="Arial" panose="020B0604020202020204" pitchFamily="34" charset="0"/>
              </a:rPr>
              <a:t>all necessary security patches and updates to operational and communications software.</a:t>
            </a:r>
          </a:p>
          <a:p>
            <a:pPr marL="342900" indent="-342900">
              <a:lnSpc>
                <a:spcPct val="107000"/>
              </a:lnSpc>
              <a:spcBef>
                <a:spcPts val="0"/>
              </a:spcBef>
              <a:spcAft>
                <a:spcPts val="1000"/>
              </a:spcAft>
              <a:buFont typeface="Symbol" panose="05050102010706020507" pitchFamily="18" charset="2"/>
              <a:buChar char=""/>
            </a:pPr>
            <a:r>
              <a:rPr lang="en-US" sz="1800" b="1" dirty="0">
                <a:solidFill>
                  <a:srgbClr val="000000"/>
                </a:solidFill>
                <a:effectLst/>
                <a:latin typeface="Arial" panose="020B0604020202020204" pitchFamily="34" charset="0"/>
              </a:rPr>
              <a:t>Estate planning attorneys typically have detailed family information and financial information regarding clients. </a:t>
            </a:r>
          </a:p>
          <a:p>
            <a:pPr marL="342900" marR="0" lvl="0" indent="-342900">
              <a:lnSpc>
                <a:spcPct val="107000"/>
              </a:lnSpc>
              <a:spcBef>
                <a:spcPts val="0"/>
              </a:spcBef>
              <a:spcAft>
                <a:spcPts val="1000"/>
              </a:spcAft>
              <a:buFont typeface="Symbol" panose="05050102010706020507" pitchFamily="18" charset="2"/>
              <a:buChar char=""/>
            </a:pPr>
            <a:endParaRPr lang="en-US" sz="1800" dirty="0">
              <a:solidFill>
                <a:srgbClr val="000000"/>
              </a:solidFill>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267910739"/>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MORE FROM ABA Formal Op. 477R</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pPr algn="just">
              <a:lnSpc>
                <a:spcPct val="115000"/>
              </a:lnSpc>
              <a:spcBef>
                <a:spcPts val="0"/>
              </a:spcBef>
              <a:spcAft>
                <a:spcPts val="1000"/>
              </a:spcAft>
            </a:pPr>
            <a:r>
              <a:rPr lang="en-US" sz="2200" dirty="0">
                <a:solidFill>
                  <a:srgbClr val="000000"/>
                </a:solidFill>
                <a:effectLst/>
                <a:latin typeface="Arial" panose="020B0604020202020204" pitchFamily="34" charset="0"/>
              </a:rPr>
              <a:t>Attorneys should mark applicable communications as "privileged and confidential". </a:t>
            </a:r>
          </a:p>
          <a:p>
            <a:pPr algn="just">
              <a:lnSpc>
                <a:spcPct val="115000"/>
              </a:lnSpc>
              <a:spcBef>
                <a:spcPts val="0"/>
              </a:spcBef>
              <a:spcAft>
                <a:spcPts val="1000"/>
              </a:spcAft>
            </a:pPr>
            <a:r>
              <a:rPr lang="en-US" sz="2200" dirty="0">
                <a:solidFill>
                  <a:srgbClr val="000000"/>
                </a:solidFill>
                <a:effectLst/>
                <a:latin typeface="Arial" panose="020B0604020202020204" pitchFamily="34" charset="0"/>
              </a:rPr>
              <a:t>Model Rule 4.4(b) obligates lawyers who know or reasonably should know that they have received an inadvertently sent communication relating to the opposing party to promptly notify the sending lawyer.</a:t>
            </a:r>
          </a:p>
          <a:p>
            <a:pPr marL="228600" marR="0" lvl="1" algn="just">
              <a:lnSpc>
                <a:spcPct val="115000"/>
              </a:lnSpc>
              <a:spcBef>
                <a:spcPts val="0"/>
              </a:spcBef>
              <a:spcAft>
                <a:spcPts val="1000"/>
              </a:spcAft>
            </a:pPr>
            <a:r>
              <a:rPr lang="en-US" sz="2100" dirty="0">
                <a:solidFill>
                  <a:srgbClr val="000000"/>
                </a:solidFill>
                <a:latin typeface="Arial" panose="020B0604020202020204" pitchFamily="34" charset="0"/>
              </a:rPr>
              <a:t>ABA Model Rule 1.15 requires attorneys to provide appropriate safeguards to any property they hold on a client's behalf. </a:t>
            </a:r>
            <a:r>
              <a:rPr lang="en-US" sz="2100" b="1" dirty="0">
                <a:solidFill>
                  <a:srgbClr val="000000"/>
                </a:solidFill>
                <a:latin typeface="Arial" panose="020B0604020202020204" pitchFamily="34" charset="0"/>
              </a:rPr>
              <a:t>Consider NOT holding client wills. </a:t>
            </a:r>
          </a:p>
          <a:p>
            <a:pPr marL="228600" marR="0" lvl="1" algn="just">
              <a:lnSpc>
                <a:spcPct val="115000"/>
              </a:lnSpc>
              <a:spcBef>
                <a:spcPts val="0"/>
              </a:spcBef>
              <a:spcAft>
                <a:spcPts val="1000"/>
              </a:spcAft>
            </a:pPr>
            <a:r>
              <a:rPr lang="en-US" sz="2100" dirty="0">
                <a:solidFill>
                  <a:srgbClr val="000000"/>
                </a:solidFill>
                <a:latin typeface="Arial" panose="020B0604020202020204" pitchFamily="34" charset="0"/>
              </a:rPr>
              <a:t> Lawyers must establish policies and procedures and periodically train employees, subordinates, in the use of reasonably secure methods of electronic communications with clients.</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 </a:t>
            </a:r>
          </a:p>
          <a:p>
            <a:r>
              <a:rPr lang="en-US" dirty="0"/>
              <a:t>402.504.1300</a:t>
            </a:r>
          </a:p>
          <a:p>
            <a:r>
              <a:rPr lang="en-US" dirty="0"/>
              <a:t>VWTlawyers.com</a:t>
            </a:r>
          </a:p>
        </p:txBody>
      </p:sp>
    </p:spTree>
    <p:extLst>
      <p:ext uri="{BB962C8B-B14F-4D97-AF65-F5344CB8AC3E}">
        <p14:creationId xmlns:p14="http://schemas.microsoft.com/office/powerpoint/2010/main" val="12865973"/>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FTC RECOMMENDATIONS</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92500" lnSpcReduction="10000"/>
          </a:bodyPr>
          <a:lstStyle/>
          <a:p>
            <a:pPr>
              <a:spcAft>
                <a:spcPts val="1000"/>
              </a:spcAft>
            </a:pPr>
            <a:r>
              <a:rPr lang="en-US" sz="2000" dirty="0">
                <a:latin typeface="Arial" panose="020B0604020202020204" pitchFamily="34" charset="0"/>
                <a:cs typeface="Arial" panose="020B0604020202020204" pitchFamily="34" charset="0"/>
              </a:rPr>
              <a:t>Use strong passwords. </a:t>
            </a:r>
            <a:r>
              <a:rPr lang="en-US" sz="2000" dirty="0">
                <a:latin typeface="Arial" panose="020B0604020202020204" pitchFamily="34" charset="0"/>
                <a:ea typeface="Times New Roman" panose="02020603050405020304" pitchFamily="18" charset="0"/>
                <a:cs typeface="Arial" panose="020B0604020202020204" pitchFamily="34" charset="0"/>
              </a:rPr>
              <a:t>Pass-phrases can help secure your account better than a password</a:t>
            </a:r>
            <a:r>
              <a:rPr lang="en-US" sz="1800" dirty="0">
                <a:latin typeface="Arial" panose="020B0604020202020204" pitchFamily="34" charset="0"/>
                <a:ea typeface="Times New Roman" panose="02020603050405020304" pitchFamily="18" charset="0"/>
                <a:cs typeface="Arial" panose="020B0604020202020204" pitchFamily="34" charset="0"/>
              </a:rPr>
              <a:t>. </a:t>
            </a:r>
            <a:endParaRPr lang="en-US" sz="1800" dirty="0">
              <a:effectLst/>
              <a:latin typeface="Arial" panose="020B0604020202020204" pitchFamily="34" charset="0"/>
              <a:ea typeface="Times New Roman" panose="02020603050405020304" pitchFamily="18" charset="0"/>
              <a:cs typeface="Arial" panose="020B0604020202020204" pitchFamily="34" charset="0"/>
            </a:endParaRPr>
          </a:p>
          <a:p>
            <a:pPr>
              <a:spcAft>
                <a:spcPts val="1000"/>
              </a:spcAft>
            </a:pPr>
            <a:r>
              <a:rPr lang="en-US" sz="2000" dirty="0">
                <a:latin typeface="Arial" panose="020B0604020202020204" pitchFamily="34" charset="0"/>
                <a:cs typeface="Arial" panose="020B0604020202020204" pitchFamily="34" charset="0"/>
              </a:rPr>
              <a:t>Use multi-factor authentication. </a:t>
            </a:r>
            <a:r>
              <a:rPr lang="en-US" sz="2000" dirty="0">
                <a:effectLst/>
                <a:latin typeface="Arial" panose="020B0604020202020204" pitchFamily="34" charset="0"/>
                <a:ea typeface="Times New Roman" panose="02020603050405020304" pitchFamily="18" charset="0"/>
                <a:cs typeface="Arial" panose="020B0604020202020204" pitchFamily="34" charset="0"/>
              </a:rPr>
              <a:t>Multi-factor authentication (MFA) requires two or more pieces of evidence, or “factors,” to prove your identity when you log in. According to Microsoft, those who use MFA will block 99.9% of automated attacks.</a:t>
            </a:r>
            <a:endParaRPr lang="en-US" sz="2000" dirty="0">
              <a:latin typeface="Arial" panose="020B0604020202020204" pitchFamily="34" charset="0"/>
              <a:cs typeface="Arial" panose="020B0604020202020204" pitchFamily="34" charset="0"/>
            </a:endParaRPr>
          </a:p>
          <a:p>
            <a:pPr>
              <a:spcAft>
                <a:spcPts val="1000"/>
              </a:spcAft>
            </a:pPr>
            <a:r>
              <a:rPr lang="en-US" sz="2000" dirty="0">
                <a:latin typeface="Arial" panose="020B0604020202020204" pitchFamily="34" charset="0"/>
                <a:cs typeface="Arial" panose="020B0604020202020204" pitchFamily="34" charset="0"/>
              </a:rPr>
              <a:t>Use secure transmission protocols. </a:t>
            </a:r>
          </a:p>
          <a:p>
            <a:pPr>
              <a:spcAft>
                <a:spcPts val="1000"/>
              </a:spcAft>
            </a:pPr>
            <a:r>
              <a:rPr lang="en-US" sz="2000" dirty="0">
                <a:latin typeface="Arial" panose="020B0604020202020204" pitchFamily="34" charset="0"/>
                <a:cs typeface="Arial" panose="020B0604020202020204" pitchFamily="34" charset="0"/>
              </a:rPr>
              <a:t>Ensure network segmentation and monitoring. </a:t>
            </a:r>
          </a:p>
          <a:p>
            <a:pPr>
              <a:spcAft>
                <a:spcPts val="1000"/>
              </a:spcAft>
            </a:pPr>
            <a:r>
              <a:rPr lang="en-US" sz="2000" dirty="0">
                <a:latin typeface="Arial" panose="020B0604020202020204" pitchFamily="34" charset="0"/>
                <a:cs typeface="Arial" panose="020B0604020202020204" pitchFamily="34" charset="0"/>
              </a:rPr>
              <a:t>Implement security systems on individual computers as well as network and servers. </a:t>
            </a:r>
          </a:p>
          <a:p>
            <a:pPr>
              <a:spcAft>
                <a:spcPts val="1000"/>
              </a:spcAft>
            </a:pPr>
            <a:r>
              <a:rPr lang="en-US" sz="2000" dirty="0">
                <a:latin typeface="Arial" panose="020B0604020202020204" pitchFamily="34" charset="0"/>
                <a:cs typeface="Arial" panose="020B0604020202020204" pitchFamily="34" charset="0"/>
              </a:rPr>
              <a:t>Secure locations where data resides with digital, electronic and physical security. </a:t>
            </a:r>
          </a:p>
          <a:p>
            <a:pPr>
              <a:spcAft>
                <a:spcPts val="1000"/>
              </a:spcAft>
            </a:pPr>
            <a:r>
              <a:rPr lang="en-US" sz="2000" dirty="0">
                <a:latin typeface="Arial" panose="020B0604020202020204" pitchFamily="34" charset="0"/>
                <a:cs typeface="Arial" panose="020B0604020202020204" pitchFamily="34" charset="0"/>
              </a:rPr>
              <a:t>Dispose appropriately of data by destroying physical media. </a:t>
            </a:r>
          </a:p>
          <a:p>
            <a:pPr marL="342900" marR="0" lvl="0" indent="-342900">
              <a:lnSpc>
                <a:spcPct val="107000"/>
              </a:lnSpc>
              <a:spcBef>
                <a:spcPts val="0"/>
              </a:spcBef>
              <a:spcAft>
                <a:spcPts val="1000"/>
              </a:spcAft>
              <a:buFont typeface="Symbol" panose="05050102010706020507" pitchFamily="18" charset="2"/>
              <a:buChar char=""/>
            </a:pPr>
            <a:endParaRPr lang="en-US" sz="1800" dirty="0">
              <a:solidFill>
                <a:srgbClr val="000000"/>
              </a:solidFill>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97600315"/>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ADDITIONAL SECURITY MEASURES</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Antivirus and Anti-malware.</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Email Filtering</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Encrypted Email</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Mobile Device Management</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End User Training and Awareness</a:t>
            </a:r>
          </a:p>
          <a:p>
            <a:pPr marL="342900" marR="0" lvl="0" indent="-342900">
              <a:lnSpc>
                <a:spcPct val="107000"/>
              </a:lnSpc>
              <a:spcBef>
                <a:spcPts val="0"/>
              </a:spcBef>
              <a:spcAft>
                <a:spcPts val="1000"/>
              </a:spcAft>
              <a:buFont typeface="Symbol" panose="05050102010706020507" pitchFamily="18" charset="2"/>
              <a:buChar char=""/>
            </a:pPr>
            <a:r>
              <a:rPr lang="en-US" sz="1800" dirty="0">
                <a:solidFill>
                  <a:srgbClr val="000000"/>
                </a:solidFill>
                <a:latin typeface="Arial" panose="020B0604020202020204" pitchFamily="34" charset="0"/>
              </a:rPr>
              <a:t>Incident Response</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87671352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1524000" y="1122363"/>
            <a:ext cx="9144000" cy="1874837"/>
          </a:xfrm>
        </p:spPr>
        <p:txBody>
          <a:bodyPr>
            <a:normAutofit/>
          </a:bodyPr>
          <a:lstStyle/>
          <a:p>
            <a:pPr algn="ctr"/>
            <a:r>
              <a:rPr lang="en-US" dirty="0">
                <a:latin typeface="Arial" panose="020B0604020202020204" pitchFamily="34" charset="0"/>
                <a:cs typeface="Arial" panose="020B0604020202020204" pitchFamily="34" charset="0"/>
              </a:rPr>
              <a:t>THE DUTY OF COMPETENCE</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a:p>
            <a:endParaRPr lang="en-US" dirty="0"/>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396604652"/>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TAX RETURN IDENTITY THEFT</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Some estate planners prepare tax returns. Tax return preparers, including law firms have become a particular target of hackers. </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IRS filters flagged approximately 1.1 million tax returns for identity theft. Total value was approximately $6.3 billion. </a:t>
            </a:r>
          </a:p>
          <a:p>
            <a:pPr>
              <a:spcBef>
                <a:spcPts val="0"/>
              </a:spcBef>
            </a:pPr>
            <a:endParaRPr lang="en-US" sz="24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400" dirty="0">
                <a:effectLst/>
                <a:latin typeface="Arial" panose="020B0604020202020204" pitchFamily="34" charset="0"/>
                <a:ea typeface="Times New Roman" panose="02020603050405020304" pitchFamily="18" charset="0"/>
                <a:cs typeface="Arial" panose="020B0604020202020204" pitchFamily="34" charset="0"/>
              </a:rPr>
              <a:t>IBM’s Cost of a Data Breach Report 2022 reported that 83% of organizations studied had experienced more than one data breach. </a:t>
            </a: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4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042436178"/>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FORMS OF CLIENT COMMUNICATIONS? </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marL="0" marR="0" lvl="0" indent="0">
              <a:lnSpc>
                <a:spcPct val="107000"/>
              </a:lnSpc>
              <a:spcBef>
                <a:spcPts val="0"/>
              </a:spcBef>
              <a:spcAft>
                <a:spcPts val="0"/>
              </a:spcAft>
              <a:buNone/>
            </a:pPr>
            <a:endParaRPr lang="en-US" sz="1400" dirty="0">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Email</a:t>
            </a:r>
          </a:p>
          <a:p>
            <a:pPr marL="342900" marR="0" lvl="0" indent="-342900">
              <a:lnSpc>
                <a:spcPct val="107000"/>
              </a:lnSpc>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cs typeface="Arial" panose="020B0604020202020204" pitchFamily="34" charset="0"/>
              </a:rPr>
              <a:t>Text</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Voice</a:t>
            </a:r>
          </a:p>
          <a:p>
            <a:pPr marL="342900" marR="0" lvl="0" indent="-342900">
              <a:lnSpc>
                <a:spcPct val="107000"/>
              </a:lnSpc>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cs typeface="Arial" panose="020B0604020202020204" pitchFamily="34" charset="0"/>
              </a:rPr>
              <a:t>Instant Messaging</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Shared Calendars and Task Lists</a:t>
            </a:r>
          </a:p>
          <a:p>
            <a:pPr marL="342900" marR="0" lvl="0" indent="-342900">
              <a:lnSpc>
                <a:spcPct val="107000"/>
              </a:lnSpc>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cs typeface="Arial" panose="020B0604020202020204" pitchFamily="34" charset="0"/>
              </a:rPr>
              <a:t>White Boards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Collaboration Platforms</a:t>
            </a:r>
          </a:p>
          <a:p>
            <a:pPr marL="342900" marR="0" lvl="0" indent="-342900">
              <a:lnSpc>
                <a:spcPct val="107000"/>
              </a:lnSpc>
              <a:spcBef>
                <a:spcPts val="0"/>
              </a:spcBef>
              <a:spcAft>
                <a:spcPts val="0"/>
              </a:spcAft>
              <a:buFont typeface="Symbol" panose="05050102010706020507" pitchFamily="18" charset="2"/>
              <a:buChar char=""/>
            </a:pPr>
            <a:r>
              <a:rPr lang="en-US" sz="1800" dirty="0">
                <a:latin typeface="Arial" panose="020B0604020202020204" pitchFamily="34" charset="0"/>
                <a:ea typeface="Calibri" panose="020F0502020204030204" pitchFamily="34" charset="0"/>
                <a:cs typeface="Arial" panose="020B0604020202020204" pitchFamily="34" charset="0"/>
              </a:rPr>
              <a:t>Videoconferencing Services</a:t>
            </a:r>
          </a:p>
          <a:p>
            <a:pPr marL="342900" marR="0" lvl="0" indent="-342900">
              <a:lnSpc>
                <a:spcPct val="107000"/>
              </a:lnSpc>
              <a:spcBef>
                <a:spcPts val="0"/>
              </a:spcBef>
              <a:spcAft>
                <a:spcPts val="0"/>
              </a:spcAft>
              <a:buFont typeface="Symbol" panose="05050102010706020507" pitchFamily="18" charset="2"/>
              <a:buChar char=""/>
            </a:pPr>
            <a:r>
              <a:rPr lang="en-US" sz="1800" dirty="0">
                <a:effectLst/>
                <a:latin typeface="Arial" panose="020B0604020202020204" pitchFamily="34" charset="0"/>
                <a:ea typeface="Calibri" panose="020F0502020204030204" pitchFamily="34" charset="0"/>
                <a:cs typeface="Arial" panose="020B0604020202020204" pitchFamily="34" charset="0"/>
              </a:rPr>
              <a:t>Social Media</a:t>
            </a:r>
          </a:p>
          <a:p>
            <a:pPr marL="342900" marR="0" lvl="0" indent="-342900">
              <a:lnSpc>
                <a:spcPct val="107000"/>
              </a:lnSpc>
              <a:spcBef>
                <a:spcPts val="0"/>
              </a:spcBef>
              <a:spcAft>
                <a:spcPts val="0"/>
              </a:spcAft>
              <a:buFont typeface="Symbol" panose="05050102010706020507" pitchFamily="18" charset="2"/>
              <a:buChar char=""/>
            </a:pPr>
            <a:endParaRPr lang="en-US" sz="1400" dirty="0">
              <a:effectLst/>
              <a:latin typeface="Arial" panose="020B0604020202020204" pitchFamily="34" charset="0"/>
              <a:ea typeface="Calibri" panose="020F050202020403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528485948"/>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ORGANIZATIONAL APPROACH</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Make it difficult for scammers to reach organizational users. </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Anti-spoofing controls</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Be aware of information that is available to attackers. Consider social media. </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Filter or block incoming emails.</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Educate your users on how to identify and report suspected emails.</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Encourage users to seek help rather than hiding an issue for fear of feeling stupid. </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Protect organization f</a:t>
            </a:r>
            <a:r>
              <a:rPr lang="en-US" sz="2000" dirty="0">
                <a:latin typeface="Arial" panose="020B0604020202020204" pitchFamily="34" charset="0"/>
                <a:ea typeface="Times New Roman" panose="02020603050405020304" pitchFamily="18" charset="0"/>
                <a:cs typeface="Arial" panose="020B0604020202020204" pitchFamily="34" charset="0"/>
              </a:rPr>
              <a:t>rom effects of undetected phishing emails. </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Resistant authentication processes. </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Use proxy server and up to date browser. </a:t>
            </a: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Protect devices.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Respond quickly to incidents. </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Define and rehears</a:t>
            </a:r>
            <a:r>
              <a:rPr lang="en-US" sz="1600" dirty="0">
                <a:latin typeface="Arial" panose="020B0604020202020204" pitchFamily="34" charset="0"/>
                <a:ea typeface="Times New Roman" panose="02020603050405020304" pitchFamily="18" charset="0"/>
                <a:cs typeface="Arial" panose="020B0604020202020204" pitchFamily="34" charset="0"/>
              </a:rPr>
              <a:t>e incident response plan. </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435538423"/>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ORGANIZATIONAL APPROACH (</a:t>
            </a:r>
            <a:r>
              <a:rPr lang="en-US" dirty="0" err="1">
                <a:latin typeface="Arial" panose="020B0604020202020204" pitchFamily="34" charset="0"/>
                <a:cs typeface="Arial" panose="020B0604020202020204" pitchFamily="34" charset="0"/>
              </a:rPr>
              <a:t>cont</a:t>
            </a:r>
            <a:r>
              <a:rPr lang="en-US" dirty="0">
                <a:latin typeface="Arial" panose="020B0604020202020204" pitchFamily="34" charset="0"/>
                <a:cs typeface="Arial" panose="020B0604020202020204" pitchFamily="34" charset="0"/>
              </a:rPr>
              <a:t>)</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Give due attention to social media. Hackers will review social media to get employee names and take on their identity.  Hackers will also hack social media account to obtain information about account holder and contacts.</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Have points of contact for each area of risk and a process to manage the points of contact.  </a:t>
            </a: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612630095"/>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RECOGNIZE AND REPORT PHISHING</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Be cautious of unsolicited emails, texts, or phone calls asking for personal information.</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Be skeptical of emails that have a tone of urgency.</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Avoid sharing sensitive information or credentials over the phone, text, or in email.</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Don’t click on links, open attachments, or scan QR codes sent from unknown sources.</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Verify the authenticity of requests for information by contacting the individual or organization through a trusted channel.</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Beware of spear phishing attacks, in which adversaries target particular individuals or groups in order to access or steal certain types of data or information.</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826802362"/>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SOME PRACTICAL STRATEGIES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92500" lnSpcReduction="20000"/>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Think before you click on links, download attachments, or scan QR codes–even if it appears to be from someone you know. </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If you do click on a link, and you realize it’s a phish, report it to your IT immediately. </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Use antivirus software and keep it updated.</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Be wary of requests for transfers of money, job offers, or gift cards.</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Messages that solicit money, ask for your financial or bank account information, or offer to send you money should be regarded as highly suspicious. Be aware that scammers may send you phony checks that initially clear and make funds immediately available, and then bounce–leaving you on the hook for the money.</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Using a password manager can help by only prompting on verified login pages. Phishing sites won’t prompt your password manager.</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Always keep your data backed up.</a:t>
            </a:r>
          </a:p>
          <a:p>
            <a:pPr>
              <a:spcBef>
                <a:spcPts val="0"/>
              </a:spcBef>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636174063"/>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BACK-UP DATA AND DEVICES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3-2-1 Rule</a:t>
            </a: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1600" dirty="0">
                <a:latin typeface="Arial" panose="020B0604020202020204" pitchFamily="34" charset="0"/>
                <a:ea typeface="Times New Roman" panose="02020603050405020304" pitchFamily="18" charset="0"/>
                <a:cs typeface="Arial" panose="020B0604020202020204" pitchFamily="34" charset="0"/>
              </a:rPr>
              <a:t>3 copies or versions of data; </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Stored on 2 differen</a:t>
            </a:r>
            <a:r>
              <a:rPr lang="en-US" sz="1600" dirty="0">
                <a:latin typeface="Arial" panose="020B0604020202020204" pitchFamily="34" charset="0"/>
                <a:ea typeface="Times New Roman" panose="02020603050405020304" pitchFamily="18" charset="0"/>
                <a:cs typeface="Arial" panose="020B0604020202020204" pitchFamily="34" charset="0"/>
              </a:rPr>
              <a:t>t pieces of media; </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1</a:t>
            </a:r>
            <a:r>
              <a:rPr lang="en-US" sz="1600" dirty="0">
                <a:latin typeface="Arial" panose="020B0604020202020204" pitchFamily="34" charset="0"/>
                <a:ea typeface="Times New Roman" panose="02020603050405020304" pitchFamily="18" charset="0"/>
                <a:cs typeface="Arial" panose="020B0604020202020204" pitchFamily="34" charset="0"/>
              </a:rPr>
              <a:t> of which is off-site and immutable. </a:t>
            </a:r>
          </a:p>
          <a:p>
            <a:pPr lvl="1">
              <a:spcBef>
                <a:spcPts val="0"/>
              </a:spcBef>
            </a:pPr>
            <a:endParaRPr lang="en-US" sz="16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latin typeface="Arial" panose="020B0604020202020204" pitchFamily="34" charset="0"/>
                <a:ea typeface="Times New Roman" panose="02020603050405020304" pitchFamily="18" charset="0"/>
                <a:cs typeface="Arial" panose="020B0604020202020204" pitchFamily="34" charset="0"/>
              </a:rPr>
              <a:t>Make sure back-ups are:</a:t>
            </a:r>
          </a:p>
          <a:p>
            <a:pPr marL="0" indent="0">
              <a:spcBef>
                <a:spcPts val="0"/>
              </a:spcBef>
              <a:buNone/>
            </a:pPr>
            <a:endParaRPr lang="en-US" sz="2000" dirty="0">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Stored in an immutable form (entirely offline, or at least undeletable by the computer that created them),</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Encrypted,</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Can only be accessed with multi-factor authentication,</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And can be restored within a reasonable amount of time.</a:t>
            </a:r>
          </a:p>
          <a:p>
            <a:pPr lvl="1">
              <a:spcBef>
                <a:spcPts val="0"/>
              </a:spcBef>
            </a:pPr>
            <a:endParaRPr lang="en-US" sz="1600" dirty="0">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Test Your Restoration Process</a:t>
            </a:r>
          </a:p>
          <a:p>
            <a:pPr lvl="1">
              <a:spcBef>
                <a:spcPts val="0"/>
              </a:spcBef>
            </a:pPr>
            <a:endParaRPr lang="en-US" sz="16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616920166"/>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UPDATE YOUR SOFTWARE</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fontScale="92500" lnSpcReduction="10000"/>
          </a:bodyPr>
          <a:lstStyle/>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One of the easiest ways to compromise a computer’s security is through software vulnerabilities. The software on your computer, phone, laptop, and  other devices needs be updated regularly to address vulnerabilities.</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a:spcBef>
                <a:spcPts val="0"/>
              </a:spcBef>
            </a:pPr>
            <a:r>
              <a:rPr lang="en-US" sz="2000" dirty="0">
                <a:effectLst/>
                <a:latin typeface="Arial" panose="020B0604020202020204" pitchFamily="34" charset="0"/>
                <a:ea typeface="Times New Roman" panose="02020603050405020304" pitchFamily="18" charset="0"/>
                <a:cs typeface="Arial" panose="020B0604020202020204" pitchFamily="34" charset="0"/>
              </a:rPr>
              <a:t>Consult with your IT support person or the vendor for specifics on how to update and patch </a:t>
            </a:r>
            <a:r>
              <a:rPr lang="en-US" sz="2000" dirty="0" err="1">
                <a:effectLst/>
                <a:latin typeface="Arial" panose="020B0604020202020204" pitchFamily="34" charset="0"/>
                <a:ea typeface="Times New Roman" panose="02020603050405020304" pitchFamily="18" charset="0"/>
                <a:cs typeface="Arial" panose="020B0604020202020204" pitchFamily="34" charset="0"/>
              </a:rPr>
              <a:t>firmowned</a:t>
            </a:r>
            <a:r>
              <a:rPr lang="en-US" sz="2000" dirty="0">
                <a:effectLst/>
                <a:latin typeface="Arial" panose="020B0604020202020204" pitchFamily="34" charset="0"/>
                <a:ea typeface="Times New Roman" panose="02020603050405020304" pitchFamily="18" charset="0"/>
                <a:cs typeface="Arial" panose="020B0604020202020204" pitchFamily="34" charset="0"/>
              </a:rPr>
              <a:t> technology. For personal computers and devices, consider the following tips:</a:t>
            </a:r>
          </a:p>
          <a:p>
            <a:pPr>
              <a:spcBef>
                <a:spcPts val="0"/>
              </a:spcBef>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Keep the operating system on your computers, laptops, and devices updated and set up automatic updates. Check regularly to make sure updates occurred.</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Enable automatic updates whenever possible on computers, laptops, and smartphones and check manually for updates if they are not available.</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Back up your data before updating, and schedule regular backups to be ready for automatic updates to occur.</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Keep applications updated and patched and delete any that you are no longer using.</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Accept updates to your browsers when you are prompted to do so, and check regularly for updates.</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Check manufacturer documentation for information on keeping home routers and devices updated.</a:t>
            </a:r>
          </a:p>
          <a:p>
            <a:pPr lvl="1">
              <a:spcBef>
                <a:spcPts val="0"/>
              </a:spcBef>
            </a:pPr>
            <a:r>
              <a:rPr lang="en-US" sz="1600" dirty="0">
                <a:effectLst/>
                <a:latin typeface="Arial" panose="020B0604020202020204" pitchFamily="34" charset="0"/>
                <a:ea typeface="Times New Roman" panose="02020603050405020304" pitchFamily="18" charset="0"/>
                <a:cs typeface="Arial" panose="020B0604020202020204" pitchFamily="34" charset="0"/>
              </a:rPr>
              <a:t>Keep any anti-virus software on computers and mobile devices up to date, and check from time to time to be sure it is running.</a:t>
            </a:r>
          </a:p>
          <a:p>
            <a:pPr lvl="1">
              <a:spcBef>
                <a:spcPts val="0"/>
              </a:spcBef>
            </a:pPr>
            <a:endParaRPr lang="en-US" sz="1600" dirty="0">
              <a:latin typeface="Arial" panose="020B0604020202020204" pitchFamily="34" charset="0"/>
              <a:ea typeface="Times New Roman" panose="02020603050405020304" pitchFamily="18" charset="0"/>
              <a:cs typeface="Arial" panose="020B0604020202020204" pitchFamily="34" charset="0"/>
            </a:endParaRPr>
          </a:p>
          <a:p>
            <a:pPr marL="0" indent="0">
              <a:spcBef>
                <a:spcPts val="0"/>
              </a:spcBef>
              <a:buNone/>
            </a:pPr>
            <a:endParaRPr lang="en-US" sz="2000" dirty="0">
              <a:effectLst/>
              <a:latin typeface="Arial" panose="020B0604020202020204" pitchFamily="34" charset="0"/>
              <a:ea typeface="Times New Roman" panose="02020603050405020304" pitchFamily="18"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950381727"/>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TECH DEVICES CREATE RISKS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2000" dirty="0">
                <a:latin typeface="Arial" panose="020B0604020202020204" pitchFamily="34" charset="0"/>
                <a:cs typeface="Arial" panose="020B0604020202020204" pitchFamily="34" charset="0"/>
              </a:rPr>
              <a:t>ABA Ethics Opinion 477 updates Ethics Opinion 99-413 to reflect the now common use of tech such as tablet devices, smartphones, and cloud storage. While this applies to lawyers, it provides good information for any tax professional. </a:t>
            </a:r>
          </a:p>
          <a:p>
            <a:r>
              <a:rPr lang="en-US" sz="2000" dirty="0">
                <a:latin typeface="Arial" panose="020B0604020202020204" pitchFamily="34" charset="0"/>
                <a:cs typeface="Arial" panose="020B0604020202020204" pitchFamily="34" charset="0"/>
              </a:rPr>
              <a:t>Each device and each storage location offers an opportunity for the inadvertent or unauthorized disclosure of information relating to the representation. </a:t>
            </a:r>
          </a:p>
          <a:p>
            <a:r>
              <a:rPr lang="en-US" sz="2000" dirty="0">
                <a:latin typeface="Arial" panose="020B0604020202020204" pitchFamily="34" charset="0"/>
                <a:cs typeface="Arial" panose="020B0604020202020204" pitchFamily="34" charset="0"/>
              </a:rPr>
              <a:t>Consider all tech devices and access to data in designing a security plan. </a:t>
            </a:r>
          </a:p>
          <a:p>
            <a:r>
              <a:rPr lang="en-US" sz="2000" dirty="0">
                <a:latin typeface="Arial" panose="020B0604020202020204" pitchFamily="34" charset="0"/>
                <a:cs typeface="Arial" panose="020B0604020202020204" pitchFamily="34" charset="0"/>
              </a:rPr>
              <a:t>ABA has published a Cybersecurity Handbook. </a:t>
            </a:r>
          </a:p>
          <a:p>
            <a:pPr lvl="1"/>
            <a:r>
              <a:rPr lang="en-US" sz="1600" dirty="0">
                <a:latin typeface="Arial" panose="020B0604020202020204" pitchFamily="34" charset="0"/>
                <a:cs typeface="Arial" panose="020B0604020202020204" pitchFamily="34" charset="0"/>
                <a:hlinkClick r:id="rId2"/>
              </a:rPr>
              <a:t>https://www.americanbar.org/products/inv/book/421344986</a:t>
            </a:r>
            <a:endParaRPr lang="en-US" sz="1600" dirty="0">
              <a:latin typeface="Arial" panose="020B0604020202020204" pitchFamily="34" charset="0"/>
              <a:cs typeface="Arial" panose="020B0604020202020204" pitchFamily="34" charset="0"/>
            </a:endParaRPr>
          </a:p>
          <a:p>
            <a:pPr lvl="1"/>
            <a:endParaRPr lang="en-US" sz="1600" dirty="0">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40572090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REPORT DATA BREACHES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r>
              <a:rPr lang="en-US" sz="2400" dirty="0">
                <a:latin typeface="Arial" panose="020B0604020202020204" pitchFamily="34" charset="0"/>
                <a:cs typeface="Arial" panose="020B0604020202020204" pitchFamily="34" charset="0"/>
              </a:rPr>
              <a:t>Report data breaches to:</a:t>
            </a:r>
          </a:p>
          <a:p>
            <a:pPr lvl="1"/>
            <a:r>
              <a:rPr lang="en-US" dirty="0">
                <a:latin typeface="Arial" panose="020B0604020202020204" pitchFamily="34" charset="0"/>
                <a:cs typeface="Arial" panose="020B0604020202020204" pitchFamily="34" charset="0"/>
              </a:rPr>
              <a:t>IRS. Specifically report to IRS Stakeholder Liaison. </a:t>
            </a:r>
            <a:r>
              <a:rPr lang="en-US" dirty="0">
                <a:latin typeface="Arial" panose="020B0604020202020204" pitchFamily="34" charset="0"/>
                <a:cs typeface="Arial" panose="020B0604020202020204" pitchFamily="34" charset="0"/>
                <a:hlinkClick r:id="rId2"/>
              </a:rPr>
              <a:t>https://www.irs.gov/businesses/small-businesses-self-employed/stakeholder-liaison-local-contacts</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FBI.</a:t>
            </a:r>
          </a:p>
          <a:p>
            <a:pPr lvl="1"/>
            <a:r>
              <a:rPr lang="en-US" dirty="0">
                <a:latin typeface="Arial" panose="020B0604020202020204" pitchFamily="34" charset="0"/>
                <a:cs typeface="Arial" panose="020B0604020202020204" pitchFamily="34" charset="0"/>
              </a:rPr>
              <a:t>Police (file a police report).</a:t>
            </a:r>
          </a:p>
          <a:p>
            <a:pPr lvl="1"/>
            <a:r>
              <a:rPr lang="en-US" dirty="0">
                <a:latin typeface="Arial" panose="020B0604020202020204" pitchFamily="34" charset="0"/>
                <a:cs typeface="Arial" panose="020B0604020202020204" pitchFamily="34" charset="0"/>
              </a:rPr>
              <a:t>States in which you file returns see </a:t>
            </a:r>
            <a:r>
              <a:rPr lang="en-US" dirty="0">
                <a:latin typeface="Arial" panose="020B0604020202020204" pitchFamily="34" charset="0"/>
                <a:cs typeface="Arial" panose="020B0604020202020204" pitchFamily="34" charset="0"/>
                <a:hlinkClick r:id="rId3">
                  <a:extLst>
                    <a:ext uri="{A12FA001-AC4F-418D-AE19-62706E023703}">
                      <ahyp:hlinkClr xmlns:ahyp="http://schemas.microsoft.com/office/drawing/2018/hyperlinkcolor" val="tx"/>
                    </a:ext>
                  </a:extLst>
                </a:hlinkClick>
              </a:rPr>
              <a:t>StateAlert@taxadmin.org</a:t>
            </a:r>
            <a:endParaRPr lang="en-US" dirty="0">
              <a:latin typeface="Arial" panose="020B0604020202020204" pitchFamily="34" charset="0"/>
              <a:cs typeface="Arial" panose="020B0604020202020204" pitchFamily="34" charset="0"/>
            </a:endParaRPr>
          </a:p>
          <a:p>
            <a:pPr lvl="1"/>
            <a:r>
              <a:rPr lang="en-US" dirty="0">
                <a:latin typeface="Arial" panose="020B0604020202020204" pitchFamily="34" charset="0"/>
                <a:cs typeface="Arial" panose="020B0604020202020204" pitchFamily="34" charset="0"/>
              </a:rPr>
              <a:t>State attorney general for states in which you prepare returns.</a:t>
            </a:r>
            <a:endParaRPr lang="en-US" sz="2400" dirty="0">
              <a:latin typeface="Arial" panose="020B0604020202020204" pitchFamily="34" charset="0"/>
              <a:cs typeface="Arial" panose="020B0604020202020204" pitchFamily="34" charset="0"/>
            </a:endParaRPr>
          </a:p>
          <a:p>
            <a:r>
              <a:rPr lang="en-US" sz="2400" dirty="0">
                <a:latin typeface="Arial" panose="020B0604020202020204" pitchFamily="34" charset="0"/>
                <a:cs typeface="Arial" panose="020B0604020202020204" pitchFamily="34" charset="0"/>
              </a:rPr>
              <a:t>Retain a cyber security expert to assess the breach.</a:t>
            </a:r>
          </a:p>
          <a:p>
            <a:r>
              <a:rPr lang="en-US" sz="2400" dirty="0">
                <a:latin typeface="Arial" panose="020B0604020202020204" pitchFamily="34" charset="0"/>
                <a:cs typeface="Arial" panose="020B0604020202020204" pitchFamily="34" charset="0"/>
              </a:rPr>
              <a:t>Report to your insurance company.</a:t>
            </a:r>
          </a:p>
          <a:p>
            <a:pPr>
              <a:lnSpc>
                <a:spcPct val="100000"/>
              </a:lnSpc>
              <a:spcBef>
                <a:spcPts val="0"/>
              </a:spcBef>
            </a:pPr>
            <a:endParaRPr lang="en-US" sz="2200" dirty="0">
              <a:solidFill>
                <a:srgbClr val="000000"/>
              </a:solidFill>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2084223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THE DUTY OF COMPETENCE</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spcAft>
                <a:spcPts val="1000"/>
              </a:spcAft>
            </a:pPr>
            <a:r>
              <a:rPr lang="en-US" sz="2200" dirty="0">
                <a:solidFill>
                  <a:srgbClr val="000000"/>
                </a:solidFill>
                <a:latin typeface="Arial" panose="020B0604020202020204" pitchFamily="34" charset="0"/>
                <a:cs typeface="Arial" panose="020B0604020202020204" pitchFamily="34" charset="0"/>
              </a:rPr>
              <a:t>Model Rule 1.1 – “A lawyer shall provide competent representation to a client. Competent representation requires the legal knowledge, skill, thoroughness, and preparation reasonably necessary for the representation.”</a:t>
            </a:r>
          </a:p>
          <a:p>
            <a:pPr>
              <a:spcAft>
                <a:spcPts val="1000"/>
              </a:spcAft>
            </a:pPr>
            <a:r>
              <a:rPr lang="en-US" sz="2200" b="1" dirty="0">
                <a:solidFill>
                  <a:srgbClr val="000000"/>
                </a:solidFill>
                <a:latin typeface="Arial" panose="020B0604020202020204" pitchFamily="34" charset="0"/>
                <a:cs typeface="Arial" panose="020B0604020202020204" pitchFamily="34" charset="0"/>
              </a:rPr>
              <a:t>Lawyers must provide competent representation</a:t>
            </a:r>
            <a:r>
              <a:rPr lang="en-US" sz="2200" dirty="0">
                <a:solidFill>
                  <a:srgbClr val="000000"/>
                </a:solidFill>
                <a:latin typeface="Arial" panose="020B0604020202020204" pitchFamily="34" charset="0"/>
                <a:cs typeface="Arial" panose="020B0604020202020204" pitchFamily="34" charset="0"/>
              </a:rPr>
              <a:t>. That is, they must have the legal knowledge, skill and preparation necessary for the representation. </a:t>
            </a:r>
          </a:p>
          <a:p>
            <a:pPr>
              <a:spcAft>
                <a:spcPts val="1000"/>
              </a:spcAft>
            </a:pPr>
            <a:r>
              <a:rPr lang="en-US" sz="2200" b="1" dirty="0">
                <a:solidFill>
                  <a:srgbClr val="000000"/>
                </a:solidFill>
                <a:latin typeface="Arial" panose="020B0604020202020204" pitchFamily="34" charset="0"/>
                <a:cs typeface="Arial" panose="020B0604020202020204" pitchFamily="34" charset="0"/>
              </a:rPr>
              <a:t>Lawyers must stay up to date with developments in the law</a:t>
            </a:r>
            <a:r>
              <a:rPr lang="en-US" sz="2200" dirty="0">
                <a:solidFill>
                  <a:srgbClr val="000000"/>
                </a:solidFill>
                <a:latin typeface="Arial" panose="020B0604020202020204" pitchFamily="34" charset="0"/>
                <a:cs typeface="Arial" panose="020B0604020202020204" pitchFamily="34" charset="0"/>
              </a:rPr>
              <a:t>, particularly in their practice area. </a:t>
            </a:r>
          </a:p>
          <a:p>
            <a:pPr>
              <a:spcAft>
                <a:spcPts val="1000"/>
              </a:spcAft>
            </a:pPr>
            <a:r>
              <a:rPr lang="en-US" sz="2200" dirty="0">
                <a:solidFill>
                  <a:srgbClr val="000000"/>
                </a:solidFill>
                <a:latin typeface="Arial" panose="020B0604020202020204" pitchFamily="34" charset="0"/>
                <a:cs typeface="Arial" panose="020B0604020202020204" pitchFamily="34" charset="0"/>
              </a:rPr>
              <a:t>When a lawyer lacks the requisite knowledge or specialized skill, lawyer must acquire the knowledge or skill or consult with other lawyers who have the expertise.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16166562"/>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p:txBody>
          <a:bodyPr>
            <a:normAutofit fontScale="90000"/>
          </a:bodyPr>
          <a:lstStyle/>
          <a:p>
            <a:pPr algn="ctr"/>
            <a:r>
              <a:rPr lang="en-US" dirty="0">
                <a:latin typeface="Arial" panose="020B0604020202020204" pitchFamily="34" charset="0"/>
                <a:cs typeface="Arial" panose="020B0604020202020204" pitchFamily="34" charset="0"/>
              </a:rPr>
              <a:t>ESTATE PLANNERS WHO PREPARE TAX RETURNS</a:t>
            </a:r>
          </a:p>
        </p:txBody>
      </p:sp>
      <p:sp>
        <p:nvSpPr>
          <p:cNvPr id="6" name="Subtitle 5">
            <a:extLst>
              <a:ext uri="{FF2B5EF4-FFF2-40B4-BE49-F238E27FC236}">
                <a16:creationId xmlns:a16="http://schemas.microsoft.com/office/drawing/2014/main" id="{9790E367-5B32-250C-FDD2-FADE726ADCDB}"/>
              </a:ext>
            </a:extLst>
          </p:cNvPr>
          <p:cNvSpPr>
            <a:spLocks noGrp="1"/>
          </p:cNvSpPr>
          <p:nvPr>
            <p:ph type="subTitle" idx="1"/>
          </p:nvPr>
        </p:nvSpPr>
        <p:spPr>
          <a:xfrm>
            <a:off x="1972732" y="3701844"/>
            <a:ext cx="8695267" cy="1555955"/>
          </a:xfrm>
        </p:spPr>
        <p:txBody>
          <a:bodyPr/>
          <a:lstStyle/>
          <a:p>
            <a:endParaRPr lang="en-US" dirty="0">
              <a:latin typeface="Arial" panose="020B0604020202020204" pitchFamily="34" charset="0"/>
              <a:cs typeface="Arial" panose="020B0604020202020204" pitchFamily="34" charset="0"/>
            </a:endParaRPr>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28915881"/>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APPLICABLE LAWS AND PUBLICATIONS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2000" dirty="0">
                <a:latin typeface="Arial" panose="020B0604020202020204" pitchFamily="34" charset="0"/>
                <a:cs typeface="Arial" panose="020B0604020202020204" pitchFamily="34" charset="0"/>
              </a:rPr>
              <a:t>Gramm-Leach-</a:t>
            </a:r>
            <a:r>
              <a:rPr lang="en-US" sz="2000" dirty="0" err="1">
                <a:latin typeface="Arial" panose="020B0604020202020204" pitchFamily="34" charset="0"/>
                <a:cs typeface="Arial" panose="020B0604020202020204" pitchFamily="34" charset="0"/>
              </a:rPr>
              <a:t>Biley</a:t>
            </a:r>
            <a:r>
              <a:rPr lang="en-US" sz="2000" dirty="0">
                <a:latin typeface="Arial" panose="020B0604020202020204" pitchFamily="34" charset="0"/>
                <a:cs typeface="Arial" panose="020B0604020202020204" pitchFamily="34" charset="0"/>
              </a:rPr>
              <a:t> Act. </a:t>
            </a:r>
            <a:r>
              <a:rPr lang="en-US" sz="2000" dirty="0">
                <a:solidFill>
                  <a:srgbClr val="000000"/>
                </a:solidFill>
                <a:latin typeface="Arial" panose="020B0604020202020204" pitchFamily="34" charset="0"/>
                <a:cs typeface="Arial" panose="020B0604020202020204" pitchFamily="34" charset="0"/>
              </a:rPr>
              <a:t>Tax and accounting professionals are considered financial institutions for this purpose. This rule applies to estate planning lawyers if they engage in any tax return preparation including a 709 or 706. </a:t>
            </a:r>
          </a:p>
          <a:p>
            <a:pPr>
              <a:spcAft>
                <a:spcPts val="1000"/>
              </a:spcAft>
            </a:pPr>
            <a:r>
              <a:rPr lang="en-US" sz="2000" dirty="0">
                <a:solidFill>
                  <a:srgbClr val="000000"/>
                </a:solidFill>
                <a:latin typeface="Arial" panose="020B0604020202020204" pitchFamily="34" charset="0"/>
                <a:cs typeface="Arial" panose="020B0604020202020204" pitchFamily="34" charset="0"/>
              </a:rPr>
              <a:t>Federal Trade Commission (FTC) is responsible for enforcement of GLB. </a:t>
            </a:r>
          </a:p>
          <a:p>
            <a:pPr>
              <a:spcAft>
                <a:spcPts val="1000"/>
              </a:spcAft>
            </a:pPr>
            <a:r>
              <a:rPr lang="en-US" sz="2000" dirty="0">
                <a:solidFill>
                  <a:srgbClr val="000000"/>
                </a:solidFill>
                <a:latin typeface="Arial" panose="020B0604020202020204" pitchFamily="34" charset="0"/>
                <a:cs typeface="Arial" panose="020B0604020202020204" pitchFamily="34" charset="0"/>
              </a:rPr>
              <a:t>FTC has issued Safeguards Rule. </a:t>
            </a:r>
          </a:p>
          <a:p>
            <a:pPr>
              <a:spcAft>
                <a:spcPts val="1000"/>
              </a:spcAft>
            </a:pPr>
            <a:r>
              <a:rPr lang="en-US" sz="2000" dirty="0">
                <a:solidFill>
                  <a:srgbClr val="000000"/>
                </a:solidFill>
                <a:latin typeface="Arial" panose="020B0604020202020204" pitchFamily="34" charset="0"/>
                <a:cs typeface="Arial" panose="020B0604020202020204" pitchFamily="34" charset="0"/>
              </a:rPr>
              <a:t>Rule requires that all paid tax return preparers create AND implement a Written Information Security Plan. Using this approach will enhance the security of any estate planner even if you do not prepare tax returns. </a:t>
            </a:r>
          </a:p>
          <a:p>
            <a:pPr>
              <a:spcAft>
                <a:spcPts val="1000"/>
              </a:spcAft>
            </a:pPr>
            <a:r>
              <a:rPr lang="en-US" sz="2000" dirty="0">
                <a:solidFill>
                  <a:srgbClr val="000000"/>
                </a:solidFill>
                <a:latin typeface="Arial" panose="020B0604020202020204" pitchFamily="34" charset="0"/>
                <a:cs typeface="Arial" panose="020B0604020202020204" pitchFamily="34" charset="0"/>
              </a:rPr>
              <a:t>See IRS Publications 5708 and 4557 – Creating a Written Information Security Plan; and Safeguarding Taxpayer Data</a:t>
            </a:r>
          </a:p>
          <a:p>
            <a:endParaRPr lang="en-US" sz="2000" dirty="0">
              <a:solidFill>
                <a:srgbClr val="000000"/>
              </a:solidFill>
              <a:latin typeface="Arial" panose="020B0604020202020204" pitchFamily="34" charset="0"/>
              <a:cs typeface="Arial" panose="020B0604020202020204" pitchFamily="34" charset="0"/>
            </a:endParaRPr>
          </a:p>
          <a:p>
            <a:endParaRPr lang="en-US" sz="2000" dirty="0">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230930597"/>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INTRODUCTION</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lnSpcReduction="10000"/>
          </a:bodyPr>
          <a:lstStyle/>
          <a:p>
            <a:r>
              <a:rPr lang="en-US" sz="2000" dirty="0">
                <a:latin typeface="Arial" panose="020B0604020202020204" pitchFamily="34" charset="0"/>
                <a:cs typeface="Arial" panose="020B0604020202020204" pitchFamily="34" charset="0"/>
              </a:rPr>
              <a:t>If you are ever sued over a data breach, you are precluded from claiming lack of awareness. </a:t>
            </a:r>
          </a:p>
          <a:p>
            <a:r>
              <a:rPr lang="en-US" sz="2000" dirty="0">
                <a:latin typeface="Arial" panose="020B0604020202020204" pitchFamily="34" charset="0"/>
                <a:cs typeface="Arial" panose="020B0604020202020204" pitchFamily="34" charset="0"/>
              </a:rPr>
              <a:t>Information and requirements are available in publicly available IRS publications.</a:t>
            </a:r>
          </a:p>
          <a:p>
            <a:r>
              <a:rPr lang="en-US" sz="2000" dirty="0">
                <a:latin typeface="Arial" panose="020B0604020202020204" pitchFamily="34" charset="0"/>
                <a:cs typeface="Arial" panose="020B0604020202020204" pitchFamily="34" charset="0"/>
              </a:rPr>
              <a:t>The rules apply to CPA firms AND law firms that prepare gift and estate tax returns, trust companies that prepare trust income tax returns, and perhaps even many financial planning firms as the scope of their work expands.</a:t>
            </a:r>
          </a:p>
          <a:p>
            <a:r>
              <a:rPr lang="en-US" sz="2000" dirty="0">
                <a:latin typeface="Arial" panose="020B0604020202020204" pitchFamily="34" charset="0"/>
                <a:cs typeface="Arial" panose="020B0604020202020204" pitchFamily="34" charset="0"/>
              </a:rPr>
              <a:t>Data theft against tax professionals is on the rise. </a:t>
            </a:r>
          </a:p>
          <a:p>
            <a:r>
              <a:rPr lang="en-US" sz="2000" dirty="0">
                <a:latin typeface="Arial" panose="020B0604020202020204" pitchFamily="34" charset="0"/>
                <a:cs typeface="Arial" panose="020B0604020202020204" pitchFamily="34" charset="0"/>
              </a:rPr>
              <a:t>Addressing data security is an essential step for the largest firms and firms of all sizes including solo practitioners.</a:t>
            </a:r>
          </a:p>
          <a:p>
            <a:r>
              <a:rPr lang="en-US" sz="2000" dirty="0">
                <a:latin typeface="Arial" panose="020B0604020202020204" pitchFamily="34" charset="0"/>
                <a:cs typeface="Arial" panose="020B0604020202020204" pitchFamily="34" charset="0"/>
              </a:rPr>
              <a:t>The IRS recommends that tax preparers hire data security experts, buy cyber security insurance, and educate their staff. </a:t>
            </a:r>
          </a:p>
          <a:p>
            <a:r>
              <a:rPr lang="en-US" sz="2000" dirty="0">
                <a:latin typeface="Arial" panose="020B0604020202020204" pitchFamily="34" charset="0"/>
                <a:cs typeface="Arial" panose="020B0604020202020204" pitchFamily="34" charset="0"/>
              </a:rPr>
              <a:t>Tax preparers must create written information security plans to protect client data.</a:t>
            </a: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933653529"/>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INTERNET SAFETY</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Autofit/>
          </a:bodyPr>
          <a:lstStyle/>
          <a:p>
            <a:pPr>
              <a:lnSpc>
                <a:spcPct val="110000"/>
              </a:lnSpc>
            </a:pPr>
            <a:r>
              <a:rPr lang="en-US" sz="2000" dirty="0">
                <a:latin typeface="Arial" panose="020B0604020202020204" pitchFamily="34" charset="0"/>
                <a:cs typeface="Arial" panose="020B0604020202020204" pitchFamily="34" charset="0"/>
              </a:rPr>
              <a:t>Look for s in https connections. S stands for secure. </a:t>
            </a:r>
          </a:p>
          <a:p>
            <a:pPr>
              <a:lnSpc>
                <a:spcPct val="110000"/>
              </a:lnSpc>
            </a:pPr>
            <a:r>
              <a:rPr lang="en-US" sz="2000" dirty="0">
                <a:latin typeface="Arial" panose="020B0604020202020204" pitchFamily="34" charset="0"/>
                <a:cs typeface="Arial" panose="020B0604020202020204" pitchFamily="34" charset="0"/>
              </a:rPr>
              <a:t>Do not use public </a:t>
            </a:r>
            <a:r>
              <a:rPr lang="en-US" sz="2000" dirty="0" err="1">
                <a:latin typeface="Arial" panose="020B0604020202020204" pitchFamily="34" charset="0"/>
                <a:cs typeface="Arial" panose="020B0604020202020204" pitchFamily="34" charset="0"/>
              </a:rPr>
              <a:t>wifi</a:t>
            </a:r>
            <a:r>
              <a:rPr lang="en-US" sz="2000" dirty="0">
                <a:latin typeface="Arial" panose="020B0604020202020204" pitchFamily="34" charset="0"/>
                <a:cs typeface="Arial" panose="020B0604020202020204" pitchFamily="34" charset="0"/>
              </a:rPr>
              <a:t>. Consider a mobile secure hotspot. You can always get a second phone with 5G and use that as a redundant system and hotspot. </a:t>
            </a:r>
          </a:p>
          <a:p>
            <a:pPr>
              <a:lnSpc>
                <a:spcPct val="110000"/>
              </a:lnSpc>
            </a:pPr>
            <a:r>
              <a:rPr lang="en-US" sz="2000" dirty="0">
                <a:latin typeface="Arial" panose="020B0604020202020204" pitchFamily="34" charset="0"/>
                <a:cs typeface="Arial" panose="020B0604020202020204" pitchFamily="34" charset="0"/>
              </a:rPr>
              <a:t>Disable password storage. Use a password manager. Then, you have security and you only have to remember one password. </a:t>
            </a:r>
          </a:p>
          <a:p>
            <a:pPr>
              <a:lnSpc>
                <a:spcPct val="110000"/>
              </a:lnSpc>
            </a:pPr>
            <a:r>
              <a:rPr lang="en-US" sz="2000" dirty="0">
                <a:latin typeface="Arial" panose="020B0604020202020204" pitchFamily="34" charset="0"/>
                <a:cs typeface="Arial" panose="020B0604020202020204" pitchFamily="34" charset="0"/>
              </a:rPr>
              <a:t>Enable browser pop-up blocker. </a:t>
            </a:r>
          </a:p>
          <a:p>
            <a:pPr>
              <a:lnSpc>
                <a:spcPct val="110000"/>
              </a:lnSpc>
            </a:pPr>
            <a:r>
              <a:rPr lang="en-US" sz="2000" dirty="0">
                <a:latin typeface="Arial" panose="020B0604020202020204" pitchFamily="34" charset="0"/>
                <a:cs typeface="Arial" panose="020B0604020202020204" pitchFamily="34" charset="0"/>
              </a:rPr>
              <a:t>Be aware if your home page changes when the change was not initiated by you. </a:t>
            </a:r>
          </a:p>
          <a:p>
            <a:pPr>
              <a:lnSpc>
                <a:spcPct val="110000"/>
              </a:lnSpc>
            </a:pPr>
            <a:r>
              <a:rPr lang="en-US" sz="2000" dirty="0">
                <a:latin typeface="Arial" panose="020B0604020202020204" pitchFamily="34" charset="0"/>
                <a:cs typeface="Arial" panose="020B0604020202020204" pitchFamily="34" charset="0"/>
              </a:rPr>
              <a:t>Download files only from known websites or applications.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525662128"/>
      </p:ext>
    </p:extLst>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WRITTEN INFORMATION SECURITY PLAN REQUIREMENTS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2000" dirty="0">
                <a:latin typeface="Arial" panose="020B0604020202020204" pitchFamily="34" charset="0"/>
                <a:cs typeface="Arial" panose="020B0604020202020204" pitchFamily="34" charset="0"/>
              </a:rPr>
              <a:t>As a part of the plan, the FTC requires each firm to:</a:t>
            </a:r>
          </a:p>
          <a:p>
            <a:pPr lvl="1"/>
            <a:r>
              <a:rPr lang="en-US" sz="2000" dirty="0">
                <a:latin typeface="Arial" panose="020B0604020202020204" pitchFamily="34" charset="0"/>
                <a:cs typeface="Arial" panose="020B0604020202020204" pitchFamily="34" charset="0"/>
              </a:rPr>
              <a:t>Designate one or more employees to coordinate its information security program.</a:t>
            </a:r>
          </a:p>
          <a:p>
            <a:pPr lvl="1"/>
            <a:r>
              <a:rPr lang="en-US" sz="2000" dirty="0">
                <a:latin typeface="Arial" panose="020B0604020202020204" pitchFamily="34" charset="0"/>
                <a:cs typeface="Arial" panose="020B0604020202020204" pitchFamily="34" charset="0"/>
              </a:rPr>
              <a:t>Identify and assess the risks to customer information in each relevant area of the company’s operation and evaluate the effectiveness of the current safeguards for controlling these risks.</a:t>
            </a:r>
          </a:p>
          <a:p>
            <a:pPr lvl="1"/>
            <a:r>
              <a:rPr lang="en-US" sz="2000" dirty="0">
                <a:latin typeface="Arial" panose="020B0604020202020204" pitchFamily="34" charset="0"/>
                <a:cs typeface="Arial" panose="020B0604020202020204" pitchFamily="34" charset="0"/>
              </a:rPr>
              <a:t>Design and implement a safeguards program, and regularly monitor and test it.</a:t>
            </a:r>
          </a:p>
          <a:p>
            <a:pPr lvl="1"/>
            <a:r>
              <a:rPr lang="en-US" sz="2000" dirty="0">
                <a:latin typeface="Arial" panose="020B0604020202020204" pitchFamily="34" charset="0"/>
                <a:cs typeface="Arial" panose="020B0604020202020204" pitchFamily="34" charset="0"/>
              </a:rPr>
              <a:t>Select service providers that can maintain appropriate safeguards by ensuring your contract requires them to maintain safeguards and oversee their handling of customer information.</a:t>
            </a:r>
          </a:p>
          <a:p>
            <a:pPr lvl="1"/>
            <a:r>
              <a:rPr lang="en-US" sz="2000" dirty="0">
                <a:latin typeface="Arial" panose="020B0604020202020204" pitchFamily="34" charset="0"/>
                <a:cs typeface="Arial" panose="020B0604020202020204" pitchFamily="34" charset="0"/>
              </a:rPr>
              <a:t>Evaluate and adjust the program considering relevant circumstances, including changes in the firm’s business or operations, or the results of security testing and monitoring.</a:t>
            </a:r>
          </a:p>
          <a:p>
            <a:pPr>
              <a:lnSpc>
                <a:spcPct val="100000"/>
              </a:lnSpc>
              <a:spcBef>
                <a:spcPts val="0"/>
              </a:spcBef>
            </a:pPr>
            <a:endParaRPr lang="en-US" sz="2000" dirty="0">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841014539"/>
      </p:ext>
    </p:extLst>
  </p:cSld>
  <p:clrMapOvr>
    <a:masterClrMapping/>
  </p:clrMapOvr>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WHAT IS APPROPRIATE TO BE INCLUDED</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1600" dirty="0">
                <a:latin typeface="Arial" panose="020B0604020202020204" pitchFamily="34" charset="0"/>
                <a:cs typeface="Arial" panose="020B0604020202020204" pitchFamily="34" charset="0"/>
              </a:rPr>
              <a:t>The publication discusses that a security plan should be appropriate to the firm’s size, scope of activities, complexity, and the sensitivity of the customer data it handles. There is no one-size-fits-all WISP. For example, a solo practitioner can use a more abbreviated and simplified plan than a 10-partner accounting firm (note that the publication’s language directly referenced accounting firms). </a:t>
            </a:r>
          </a:p>
          <a:p>
            <a:r>
              <a:rPr lang="en-US" sz="1600" dirty="0">
                <a:latin typeface="Arial" panose="020B0604020202020204" pitchFamily="34" charset="0"/>
                <a:cs typeface="Arial" panose="020B0604020202020204" pitchFamily="34" charset="0"/>
              </a:rPr>
              <a:t>Three areas are discussed for focus in a WISP:</a:t>
            </a:r>
          </a:p>
          <a:p>
            <a:pPr lvl="1"/>
            <a:r>
              <a:rPr lang="en-US" sz="1600" dirty="0">
                <a:latin typeface="Arial" panose="020B0604020202020204" pitchFamily="34" charset="0"/>
                <a:cs typeface="Arial" panose="020B0604020202020204" pitchFamily="34" charset="0"/>
              </a:rPr>
              <a:t>Employee management and training. This should be consistent and continuous. </a:t>
            </a:r>
          </a:p>
          <a:p>
            <a:pPr lvl="1"/>
            <a:r>
              <a:rPr lang="en-US" sz="1600" dirty="0">
                <a:latin typeface="Arial" panose="020B0604020202020204" pitchFamily="34" charset="0"/>
                <a:cs typeface="Arial" panose="020B0604020202020204" pitchFamily="34" charset="0"/>
              </a:rPr>
              <a:t>Information systems.</a:t>
            </a:r>
          </a:p>
          <a:p>
            <a:pPr lvl="1"/>
            <a:r>
              <a:rPr lang="en-US" sz="1600" dirty="0">
                <a:latin typeface="Arial" panose="020B0604020202020204" pitchFamily="34" charset="0"/>
                <a:cs typeface="Arial" panose="020B0604020202020204" pitchFamily="34" charset="0"/>
              </a:rPr>
              <a:t>Detecting and managing system failures.</a:t>
            </a:r>
          </a:p>
          <a:p>
            <a:r>
              <a:rPr lang="en-US" sz="1600" dirty="0">
                <a:latin typeface="Arial" panose="020B0604020202020204" pitchFamily="34" charset="0"/>
                <a:cs typeface="Arial" panose="020B0604020202020204" pitchFamily="34" charset="0"/>
              </a:rPr>
              <a:t>It is noted that the WISP is meant to be an “evergreen” document, regularly reviewed and updated due to changes in technology and to the size, scope, and complexity of the firm’s business. Remember to train employees whenever changes are made. </a:t>
            </a:r>
          </a:p>
          <a:p>
            <a:r>
              <a:rPr lang="en-US" sz="1600" dirty="0">
                <a:latin typeface="Arial" panose="020B0604020202020204" pitchFamily="34" charset="0"/>
                <a:cs typeface="Arial" panose="020B0604020202020204" pitchFamily="34" charset="0"/>
              </a:rPr>
              <a:t>Do you consider the changes in the nature of your practice and how it may affect the data security needed. For example, if the nature of the confidential data you hold changes due to increased scope of your services, it may cause you to be in a higher “tier” of required data security to protect that data.</a:t>
            </a:r>
          </a:p>
          <a:p>
            <a:pPr>
              <a:lnSpc>
                <a:spcPct val="100000"/>
              </a:lnSpc>
              <a:spcBef>
                <a:spcPts val="0"/>
              </a:spcBef>
            </a:pPr>
            <a:endParaRPr lang="en-US" sz="1600" dirty="0">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939471677"/>
      </p:ext>
    </p:extLst>
  </p:cSld>
  <p:clrMapOvr>
    <a:masterClrMapping/>
  </p:clrMapOvr>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ADDRESSING THE WISP </a:t>
            </a:r>
            <a:br>
              <a:rPr lang="en-US" dirty="0">
                <a:latin typeface="Arial" panose="020B0604020202020204" pitchFamily="34" charset="0"/>
                <a:cs typeface="Arial" panose="020B0604020202020204" pitchFamily="34" charset="0"/>
              </a:rPr>
            </a:br>
            <a:r>
              <a:rPr lang="en-US" dirty="0">
                <a:latin typeface="Arial" panose="020B0604020202020204" pitchFamily="34" charset="0"/>
                <a:cs typeface="Arial" panose="020B0604020202020204" pitchFamily="34" charset="0"/>
              </a:rPr>
              <a:t>WITH EMPLOYEES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1700" dirty="0">
                <a:latin typeface="Arial" panose="020B0604020202020204" pitchFamily="34" charset="0"/>
                <a:cs typeface="Arial" panose="020B0604020202020204" pitchFamily="34" charset="0"/>
              </a:rPr>
              <a:t>The IRS references creating an Employee/Contractor Acknowledgment of Understanding document for all personnel to keep a record of training and understanding of the policies in your WISP. </a:t>
            </a:r>
          </a:p>
          <a:p>
            <a:r>
              <a:rPr lang="en-US" sz="1700" dirty="0">
                <a:latin typeface="Arial" panose="020B0604020202020204" pitchFamily="34" charset="0"/>
                <a:cs typeface="Arial" panose="020B0604020202020204" pitchFamily="34" charset="0"/>
              </a:rPr>
              <a:t>The publication references “contractors.” Consider whether this means any third-party contractors that are provided access to the firm’s technology infrastructure must be included in training and implementing a WISP.</a:t>
            </a:r>
          </a:p>
          <a:p>
            <a:r>
              <a:rPr lang="en-US" sz="1700" dirty="0">
                <a:latin typeface="Arial" panose="020B0604020202020204" pitchFamily="34" charset="0"/>
                <a:cs typeface="Arial" panose="020B0604020202020204" pitchFamily="34" charset="0"/>
              </a:rPr>
              <a:t>Create a documentation trail of training.</a:t>
            </a:r>
          </a:p>
          <a:p>
            <a:pPr lvl="1"/>
            <a:r>
              <a:rPr lang="en-US" sz="1700" dirty="0">
                <a:latin typeface="Arial" panose="020B0604020202020204" pitchFamily="34" charset="0"/>
                <a:cs typeface="Arial" panose="020B0604020202020204" pitchFamily="34" charset="0"/>
              </a:rPr>
              <a:t>Documentation should reflect compliance and accountability. </a:t>
            </a:r>
          </a:p>
          <a:p>
            <a:pPr lvl="1"/>
            <a:r>
              <a:rPr lang="en-US" sz="1700" dirty="0">
                <a:latin typeface="Arial" panose="020B0604020202020204" pitchFamily="34" charset="0"/>
                <a:cs typeface="Arial" panose="020B0604020202020204" pitchFamily="34" charset="0"/>
              </a:rPr>
              <a:t>The publication recommends that these acknowledgments be updated at annual training intervals and kept on file. Best practices should be more often. </a:t>
            </a:r>
          </a:p>
          <a:p>
            <a:r>
              <a:rPr lang="en-US" sz="1700" dirty="0">
                <a:latin typeface="Arial" panose="020B0604020202020204" pitchFamily="34" charset="0"/>
                <a:cs typeface="Arial" panose="020B0604020202020204" pitchFamily="34" charset="0"/>
              </a:rPr>
              <a:t>The WISP should be maintained in a format that others can easily read, such as PDF or Word. Making a WISP available to employees for training purposes is encouraged. </a:t>
            </a:r>
          </a:p>
          <a:p>
            <a:r>
              <a:rPr lang="en-US" sz="1700" dirty="0">
                <a:latin typeface="Arial" panose="020B0604020202020204" pitchFamily="34" charset="0"/>
                <a:cs typeface="Arial" panose="020B0604020202020204" pitchFamily="34" charset="0"/>
              </a:rPr>
              <a:t>Designate your WISP coordinator to send out weekly security tips. Send in a manner that requires a response. </a:t>
            </a:r>
          </a:p>
          <a:p>
            <a:pPr>
              <a:lnSpc>
                <a:spcPct val="100000"/>
              </a:lnSpc>
              <a:spcBef>
                <a:spcPts val="0"/>
              </a:spcBef>
            </a:pPr>
            <a:endParaRPr lang="en-US" sz="1700" dirty="0">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377279670"/>
      </p:ext>
    </p:extLst>
  </p:cSld>
  <p:clrMapOvr>
    <a:masterClrMapping/>
  </p:clrMapOvr>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WISP AND THIRD-PARTY VENDORS</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1800" dirty="0">
                <a:latin typeface="Arial" panose="020B0604020202020204" pitchFamily="34" charset="0"/>
                <a:cs typeface="Arial" panose="020B0604020202020204" pitchFamily="34" charset="0"/>
              </a:rPr>
              <a:t>Third-party vendor is any person or organization who provides a product or service to your organization. </a:t>
            </a:r>
          </a:p>
          <a:p>
            <a:r>
              <a:rPr lang="en-US" sz="1800" dirty="0">
                <a:latin typeface="Arial" panose="020B0604020202020204" pitchFamily="34" charset="0"/>
                <a:cs typeface="Arial" panose="020B0604020202020204" pitchFamily="34" charset="0"/>
              </a:rPr>
              <a:t>Examples: Janitorial services; Data centers; SaaS providers. </a:t>
            </a:r>
          </a:p>
          <a:p>
            <a:r>
              <a:rPr lang="en-US" sz="1800" dirty="0">
                <a:latin typeface="Arial" panose="020B0604020202020204" pitchFamily="34" charset="0"/>
                <a:cs typeface="Arial" panose="020B0604020202020204" pitchFamily="34" charset="0"/>
              </a:rPr>
              <a:t>The sample WISP provided in the publication includes the following statements regarding third-party vendors:</a:t>
            </a:r>
          </a:p>
          <a:p>
            <a:pPr lvl="1"/>
            <a:r>
              <a:rPr lang="en-US" sz="1800" dirty="0">
                <a:latin typeface="Arial" panose="020B0604020202020204" pitchFamily="34" charset="0"/>
                <a:cs typeface="Arial" panose="020B0604020202020204" pitchFamily="34" charset="0"/>
              </a:rPr>
              <a:t>“…Requiring third-party service providers to implement and maintain appropriate security measures that comply with this WISP…”</a:t>
            </a:r>
          </a:p>
          <a:p>
            <a:pPr lvl="1"/>
            <a:r>
              <a:rPr lang="en-US" sz="1800" dirty="0">
                <a:latin typeface="Arial" panose="020B0604020202020204" pitchFamily="34" charset="0"/>
                <a:cs typeface="Arial" panose="020B0604020202020204" pitchFamily="34" charset="0"/>
              </a:rPr>
              <a:t>“…Any third-party service provider that does require access to information must be compliant with the standards contained in this WISP at a minimum...”</a:t>
            </a:r>
          </a:p>
          <a:p>
            <a:pPr lvl="1"/>
            <a:endParaRPr lang="en-US" sz="1800" dirty="0">
              <a:latin typeface="Arial" panose="020B0604020202020204" pitchFamily="34" charset="0"/>
              <a:cs typeface="Arial" panose="020B0604020202020204" pitchFamily="34" charset="0"/>
            </a:endParaRPr>
          </a:p>
          <a:p>
            <a:r>
              <a:rPr lang="en-US" sz="2200" dirty="0">
                <a:latin typeface="Arial" panose="020B0604020202020204" pitchFamily="34" charset="0"/>
                <a:cs typeface="Arial" panose="020B0604020202020204" pitchFamily="34" charset="0"/>
              </a:rPr>
              <a:t>Manage point of contact with third-party vendors. </a:t>
            </a: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640775555"/>
      </p:ext>
    </p:extLst>
  </p:cSld>
  <p:clrMapOvr>
    <a:masterClrMapping/>
  </p:clrMapOvr>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lstStyle/>
          <a:p>
            <a:pPr algn="ctr"/>
            <a:r>
              <a:rPr lang="en-US" dirty="0">
                <a:latin typeface="Arial" panose="020B0604020202020204" pitchFamily="34" charset="0"/>
                <a:cs typeface="Arial" panose="020B0604020202020204" pitchFamily="34" charset="0"/>
              </a:rPr>
              <a:t>WISP AND THIRD-PARTY VENDORS (</a:t>
            </a:r>
            <a:r>
              <a:rPr lang="en-US" dirty="0" err="1">
                <a:latin typeface="Arial" panose="020B0604020202020204" pitchFamily="34" charset="0"/>
                <a:cs typeface="Arial" panose="020B0604020202020204" pitchFamily="34" charset="0"/>
              </a:rPr>
              <a:t>cont</a:t>
            </a:r>
            <a:r>
              <a:rPr lang="en-US" dirty="0">
                <a:latin typeface="Arial" panose="020B0604020202020204" pitchFamily="34" charset="0"/>
                <a:cs typeface="Arial" panose="020B0604020202020204" pitchFamily="34" charset="0"/>
              </a:rPr>
              <a:t>)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r>
              <a:rPr lang="en-US" sz="1800" dirty="0">
                <a:latin typeface="Arial" panose="020B0604020202020204" pitchFamily="34" charset="0"/>
                <a:cs typeface="Arial" panose="020B0604020202020204" pitchFamily="34" charset="0"/>
              </a:rPr>
              <a:t>Exceptions listed are tax software vendors and e-Filing transmitters, state and federal tax authorities. IRS Publication 1345 is referenced for more information.</a:t>
            </a:r>
          </a:p>
          <a:p>
            <a:r>
              <a:rPr lang="en-US" sz="1800" dirty="0">
                <a:latin typeface="Arial" panose="020B0604020202020204" pitchFamily="34" charset="0"/>
                <a:cs typeface="Arial" panose="020B0604020202020204" pitchFamily="34" charset="0"/>
              </a:rPr>
              <a:t>To vet third-party vendors, use an interview process. Hire an expert to assist with vetting. This process is not explained in the publication but there are industry compliance resources that provide information on vetting. </a:t>
            </a:r>
          </a:p>
          <a:p>
            <a:r>
              <a:rPr lang="en-US" sz="1800" dirty="0">
                <a:latin typeface="Arial" panose="020B0604020202020204" pitchFamily="34" charset="0"/>
                <a:cs typeface="Arial" panose="020B0604020202020204" pitchFamily="34" charset="0"/>
              </a:rPr>
              <a:t>Conduct an audit that evaluates the vendor’s security compliance. Set up monitoring that tracks any changes in the vendor’s risk profiles. </a:t>
            </a:r>
          </a:p>
          <a:p>
            <a:r>
              <a:rPr lang="en-US" sz="1800" dirty="0">
                <a:latin typeface="Arial" panose="020B0604020202020204" pitchFamily="34" charset="0"/>
                <a:cs typeface="Arial" panose="020B0604020202020204" pitchFamily="34" charset="0"/>
              </a:rPr>
              <a:t>Research and collect information on safety statistics, certificates of insurance and audit reports that illustrate vendor competency. </a:t>
            </a:r>
          </a:p>
          <a:p>
            <a:r>
              <a:rPr lang="en-US" sz="1800" dirty="0">
                <a:latin typeface="Arial" panose="020B0604020202020204" pitchFamily="34" charset="0"/>
                <a:cs typeface="Arial" panose="020B0604020202020204" pitchFamily="34" charset="0"/>
              </a:rPr>
              <a:t>Request certificate of insurance. </a:t>
            </a:r>
          </a:p>
          <a:p>
            <a:r>
              <a:rPr lang="en-US" sz="1800" dirty="0">
                <a:latin typeface="Arial" panose="020B0604020202020204" pitchFamily="34" charset="0"/>
                <a:cs typeface="Arial" panose="020B0604020202020204" pitchFamily="34" charset="0"/>
              </a:rPr>
              <a:t>Consider whether the vendor is critical to your operation. </a:t>
            </a:r>
          </a:p>
          <a:p>
            <a:r>
              <a:rPr lang="en-US" sz="1800" dirty="0">
                <a:latin typeface="Arial" panose="020B0604020202020204" pitchFamily="34" charset="0"/>
                <a:cs typeface="Arial" panose="020B0604020202020204" pitchFamily="34" charset="0"/>
              </a:rPr>
              <a:t>Focus on your highest risks first. Example: Vendor who houses sensitive data on their systems. </a:t>
            </a:r>
          </a:p>
          <a:p>
            <a:pPr>
              <a:lnSpc>
                <a:spcPct val="100000"/>
              </a:lnSpc>
              <a:spcBef>
                <a:spcPts val="0"/>
              </a:spcBef>
            </a:pPr>
            <a:endParaRPr lang="en-US" sz="2200" dirty="0">
              <a:solidFill>
                <a:srgbClr val="000000"/>
              </a:solidFill>
              <a:latin typeface="Arial" panose="020B0604020202020204" pitchFamily="34" charset="0"/>
              <a:cs typeface="Arial" panose="020B0604020202020204" pitchFamily="34" charset="0"/>
            </a:endParaRPr>
          </a:p>
          <a:p>
            <a:pPr lvl="1">
              <a:spcAft>
                <a:spcPts val="1000"/>
              </a:spcAft>
            </a:pPr>
            <a:endParaRPr lang="en-US" sz="18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2669839967"/>
      </p:ext>
    </p:extLst>
  </p:cSld>
  <p:clrMapOvr>
    <a:masterClrMapping/>
  </p:clrMapOvr>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ctrTitle"/>
          </p:nvPr>
        </p:nvSpPr>
        <p:spPr>
          <a:xfrm>
            <a:off x="2079522" y="1401097"/>
            <a:ext cx="8588477" cy="1227803"/>
          </a:xfrm>
        </p:spPr>
        <p:txBody>
          <a:bodyPr>
            <a:normAutofit/>
          </a:bodyPr>
          <a:lstStyle/>
          <a:p>
            <a:pPr algn="ctr"/>
            <a:r>
              <a:rPr lang="en-US" dirty="0">
                <a:latin typeface="Arial" panose="020B0604020202020204" pitchFamily="34" charset="0"/>
                <a:cs typeface="Arial" panose="020B0604020202020204" pitchFamily="34" charset="0"/>
              </a:rPr>
              <a:t>WORKING REMOTELY</a:t>
            </a:r>
          </a:p>
        </p:txBody>
      </p: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
        <p:nvSpPr>
          <p:cNvPr id="8" name="Rectangle: Single Corner Rounded 7">
            <a:extLst>
              <a:ext uri="{FF2B5EF4-FFF2-40B4-BE49-F238E27FC236}">
                <a16:creationId xmlns:a16="http://schemas.microsoft.com/office/drawing/2014/main" id="{4C08CEEB-68FB-07FE-E3E3-56F16E68200E}"/>
              </a:ext>
            </a:extLst>
          </p:cNvPr>
          <p:cNvSpPr/>
          <p:nvPr/>
        </p:nvSpPr>
        <p:spPr>
          <a:xfrm>
            <a:off x="0" y="0"/>
            <a:ext cx="1769533" cy="5865221"/>
          </a:xfrm>
          <a:prstGeom prst="round1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19555820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dirty="0">
                <a:latin typeface="Arial" panose="020B0604020202020204" pitchFamily="34" charset="0"/>
                <a:cs typeface="Arial" panose="020B0604020202020204" pitchFamily="34" charset="0"/>
              </a:rPr>
              <a:t>COMPETENCE ALSO APPLIES TO TECHNOLOGY </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794937"/>
            <a:ext cx="10469880" cy="4070283"/>
          </a:xfrm>
        </p:spPr>
        <p:txBody>
          <a:bodyPr>
            <a:normAutofit fontScale="92500" lnSpcReduction="10000"/>
          </a:bodyPr>
          <a:lstStyle/>
          <a:p>
            <a:pPr marL="228600" lvl="1">
              <a:spcBef>
                <a:spcPts val="1000"/>
              </a:spcBef>
              <a:spcAft>
                <a:spcPts val="1000"/>
              </a:spcAft>
            </a:pPr>
            <a:r>
              <a:rPr lang="en-US" sz="2200" dirty="0">
                <a:solidFill>
                  <a:srgbClr val="000000"/>
                </a:solidFill>
                <a:latin typeface="Arial" panose="020B0604020202020204" pitchFamily="34" charset="0"/>
                <a:cs typeface="Arial" panose="020B0604020202020204" pitchFamily="34" charset="0"/>
              </a:rPr>
              <a:t>C</a:t>
            </a:r>
            <a:r>
              <a:rPr lang="en-US" sz="2000" dirty="0">
                <a:solidFill>
                  <a:srgbClr val="000000"/>
                </a:solidFill>
                <a:latin typeface="Arial" panose="020B0604020202020204" pitchFamily="34" charset="0"/>
                <a:cs typeface="Arial" panose="020B0604020202020204" pitchFamily="34" charset="0"/>
              </a:rPr>
              <a:t>omment 8 to Rule 1.1 provides: “To maintain the requisite knowledge and skill, a lawyer should keep abreast of changes in the law and its practice, including the benefits and risks associated with </a:t>
            </a:r>
            <a:r>
              <a:rPr lang="en-US" sz="2000" b="1" dirty="0">
                <a:solidFill>
                  <a:srgbClr val="000000"/>
                </a:solidFill>
                <a:latin typeface="Arial" panose="020B0604020202020204" pitchFamily="34" charset="0"/>
                <a:cs typeface="Arial" panose="020B0604020202020204" pitchFamily="34" charset="0"/>
              </a:rPr>
              <a:t>relevant technology </a:t>
            </a:r>
            <a:r>
              <a:rPr lang="en-US" sz="2000" dirty="0">
                <a:solidFill>
                  <a:srgbClr val="000000"/>
                </a:solidFill>
                <a:latin typeface="Arial" panose="020B0604020202020204" pitchFamily="34" charset="0"/>
                <a:cs typeface="Arial" panose="020B0604020202020204" pitchFamily="34" charset="0"/>
              </a:rPr>
              <a:t>[emphasis added], engage in continuing study and education and comply with all continuing legal education requirements to which the lawyer is subject.”</a:t>
            </a:r>
          </a:p>
          <a:p>
            <a:pPr marL="228600" lvl="1">
              <a:spcBef>
                <a:spcPts val="1000"/>
              </a:spcBef>
              <a:spcAft>
                <a:spcPts val="1000"/>
              </a:spcAft>
            </a:pPr>
            <a:r>
              <a:rPr lang="en-US" sz="2000" dirty="0">
                <a:solidFill>
                  <a:srgbClr val="000000"/>
                </a:solidFill>
                <a:latin typeface="Arial" panose="020B0604020202020204" pitchFamily="34" charset="0"/>
                <a:cs typeface="Arial" panose="020B0604020202020204" pitchFamily="34" charset="0"/>
              </a:rPr>
              <a:t>Currently, the reference to “technology” in Comment 8 is the only reference to technology in the Model Rules. Comments to the Model Rules are not a basis for discipline. The Preamble to the Model Rules highlights that fact: “Comments do not add obligations to the Rules but provide guidance for practicing in compliance with the Rules.”</a:t>
            </a:r>
          </a:p>
          <a:p>
            <a:pPr marL="228600" lvl="1">
              <a:spcBef>
                <a:spcPts val="1000"/>
              </a:spcBef>
              <a:spcAft>
                <a:spcPts val="1000"/>
              </a:spcAft>
            </a:pPr>
            <a:r>
              <a:rPr lang="en-US" sz="2000" dirty="0">
                <a:solidFill>
                  <a:srgbClr val="000000"/>
                </a:solidFill>
                <a:latin typeface="Arial" panose="020B0604020202020204" pitchFamily="34" charset="0"/>
                <a:cs typeface="Arial" panose="020B0604020202020204" pitchFamily="34" charset="0"/>
              </a:rPr>
              <a:t>Note that many states are incorporating the technological competence rule in some form. Bob Ambrogi maintains a list of state technology rules at </a:t>
            </a:r>
            <a:r>
              <a:rPr lang="en-US" sz="2000" dirty="0" err="1">
                <a:solidFill>
                  <a:srgbClr val="000000"/>
                </a:solidFill>
                <a:latin typeface="Arial" panose="020B0604020202020204" pitchFamily="34" charset="0"/>
                <a:cs typeface="Arial" panose="020B0604020202020204" pitchFamily="34" charset="0"/>
              </a:rPr>
              <a:t>LawNext</a:t>
            </a:r>
            <a:r>
              <a:rPr lang="en-US" sz="2000" dirty="0">
                <a:solidFill>
                  <a:srgbClr val="000000"/>
                </a:solidFill>
                <a:latin typeface="Arial" panose="020B0604020202020204" pitchFamily="34" charset="0"/>
                <a:cs typeface="Arial" panose="020B0604020202020204" pitchFamily="34" charset="0"/>
              </a:rPr>
              <a:t>. </a:t>
            </a:r>
            <a:r>
              <a:rPr lang="en-US" sz="1800" b="1" u="sng" dirty="0">
                <a:solidFill>
                  <a:srgbClr val="000000"/>
                </a:solidFill>
                <a:effectLst/>
                <a:latin typeface="Arial" panose="020B0604020202020204" pitchFamily="34" charset="0"/>
                <a:hlinkClick r:id="rId2"/>
              </a:rPr>
              <a:t>https://www.lawnext.com/2022/03/another-state-adopts-duty-of-technology-competence-for-lawyers-bringing-total-to-40.html</a:t>
            </a:r>
            <a:endParaRPr lang="en-US" sz="1800" b="1" dirty="0">
              <a:solidFill>
                <a:srgbClr val="000000"/>
              </a:solidFill>
              <a:effectLst/>
              <a:latin typeface="Arial" panose="020B0604020202020204" pitchFamily="34" charset="0"/>
            </a:endParaRPr>
          </a:p>
          <a:p>
            <a:pPr marL="0" lvl="1" indent="0">
              <a:spcBef>
                <a:spcPts val="1000"/>
              </a:spcBef>
              <a:spcAft>
                <a:spcPts val="1000"/>
              </a:spcAft>
              <a:buNone/>
            </a:pPr>
            <a:endParaRPr lang="en-US" sz="2000" dirty="0">
              <a:solidFill>
                <a:srgbClr val="000000"/>
              </a:solidFill>
              <a:latin typeface="Arial" panose="020B0604020202020204" pitchFamily="34" charset="0"/>
              <a:cs typeface="Arial" panose="020B0604020202020204" pitchFamily="34" charset="0"/>
            </a:endParaRPr>
          </a:p>
          <a:p>
            <a:pPr marL="228600" lvl="1">
              <a:spcBef>
                <a:spcPts val="1000"/>
              </a:spcBef>
              <a:spcAft>
                <a:spcPts val="1000"/>
              </a:spcAft>
            </a:pPr>
            <a:endParaRPr lang="en-US" sz="2000" dirty="0">
              <a:solidFill>
                <a:srgbClr val="000000"/>
              </a:solidFill>
              <a:latin typeface="Arial" panose="020B0604020202020204" pitchFamily="34" charset="0"/>
              <a:cs typeface="Arial" panose="020B0604020202020204" pitchFamily="34" charset="0"/>
            </a:endParaRPr>
          </a:p>
          <a:p>
            <a:pPr marL="228600" lvl="1">
              <a:spcBef>
                <a:spcPts val="1000"/>
              </a:spcBef>
              <a:spcAft>
                <a:spcPts val="1000"/>
              </a:spcAft>
            </a:pPr>
            <a:endParaRPr lang="en-US" sz="2200" dirty="0">
              <a:solidFill>
                <a:srgbClr val="000000"/>
              </a:solidFill>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a:t>
            </a:r>
          </a:p>
          <a:p>
            <a:r>
              <a:rPr lang="en-US" dirty="0"/>
              <a:t>402.504.1300</a:t>
            </a:r>
          </a:p>
          <a:p>
            <a:r>
              <a:rPr lang="en-US" dirty="0"/>
              <a:t>VWTlawyers.com</a:t>
            </a:r>
          </a:p>
        </p:txBody>
      </p:sp>
    </p:spTree>
    <p:extLst>
      <p:ext uri="{BB962C8B-B14F-4D97-AF65-F5344CB8AC3E}">
        <p14:creationId xmlns:p14="http://schemas.microsoft.com/office/powerpoint/2010/main" val="698815233"/>
      </p:ext>
    </p:extLst>
  </p:cSld>
  <p:clrMapOvr>
    <a:masterClrMapping/>
  </p:clrMapOvr>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rPr>
              <a:t>WHAT ETHICAL RULES ARE IMPLICATED BY REMOTE WORK</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690687"/>
            <a:ext cx="10469880" cy="3930783"/>
          </a:xfrm>
        </p:spPr>
        <p:txBody>
          <a:bodyPr>
            <a:noAutofit/>
          </a:bodyPr>
          <a:lstStyle/>
          <a:p>
            <a:pPr>
              <a:lnSpc>
                <a:spcPct val="115000"/>
              </a:lnSpc>
              <a:spcBef>
                <a:spcPts val="0"/>
              </a:spcBef>
              <a:spcAft>
                <a:spcPts val="1000"/>
              </a:spcAft>
            </a:pPr>
            <a:r>
              <a:rPr lang="en-US" sz="2000" dirty="0">
                <a:latin typeface="Arial" panose="020B0604020202020204" pitchFamily="34" charset="0"/>
              </a:rPr>
              <a:t>Confidentiality</a:t>
            </a:r>
          </a:p>
          <a:p>
            <a:pPr>
              <a:lnSpc>
                <a:spcPct val="115000"/>
              </a:lnSpc>
              <a:spcBef>
                <a:spcPts val="0"/>
              </a:spcBef>
              <a:spcAft>
                <a:spcPts val="1000"/>
              </a:spcAft>
            </a:pPr>
            <a:r>
              <a:rPr lang="en-US" sz="2000" dirty="0">
                <a:latin typeface="Arial" panose="020B0604020202020204" pitchFamily="34" charset="0"/>
              </a:rPr>
              <a:t>Competence</a:t>
            </a:r>
          </a:p>
          <a:p>
            <a:pPr>
              <a:lnSpc>
                <a:spcPct val="115000"/>
              </a:lnSpc>
              <a:spcBef>
                <a:spcPts val="0"/>
              </a:spcBef>
              <a:spcAft>
                <a:spcPts val="1000"/>
              </a:spcAft>
            </a:pPr>
            <a:r>
              <a:rPr lang="en-US" sz="2000" dirty="0">
                <a:latin typeface="Arial" panose="020B0604020202020204" pitchFamily="34" charset="0"/>
              </a:rPr>
              <a:t>Diligence</a:t>
            </a:r>
          </a:p>
          <a:p>
            <a:pPr>
              <a:lnSpc>
                <a:spcPct val="115000"/>
              </a:lnSpc>
              <a:spcBef>
                <a:spcPts val="0"/>
              </a:spcBef>
              <a:spcAft>
                <a:spcPts val="1000"/>
              </a:spcAft>
            </a:pPr>
            <a:r>
              <a:rPr lang="en-US" sz="2000" dirty="0">
                <a:latin typeface="Arial" panose="020B0604020202020204" pitchFamily="34" charset="0"/>
              </a:rPr>
              <a:t>Communication</a:t>
            </a:r>
          </a:p>
          <a:p>
            <a:pPr>
              <a:lnSpc>
                <a:spcPct val="115000"/>
              </a:lnSpc>
              <a:spcBef>
                <a:spcPts val="0"/>
              </a:spcBef>
              <a:spcAft>
                <a:spcPts val="1000"/>
              </a:spcAft>
            </a:pPr>
            <a:r>
              <a:rPr lang="en-US" sz="2000" dirty="0">
                <a:latin typeface="Arial" panose="020B0604020202020204" pitchFamily="34" charset="0"/>
              </a:rPr>
              <a:t>Supervision</a:t>
            </a:r>
          </a:p>
          <a:p>
            <a:pPr>
              <a:lnSpc>
                <a:spcPct val="115000"/>
              </a:lnSpc>
              <a:spcBef>
                <a:spcPts val="0"/>
              </a:spcBef>
              <a:spcAft>
                <a:spcPts val="1000"/>
              </a:spcAft>
            </a:pPr>
            <a:r>
              <a:rPr lang="en-US" sz="2000" dirty="0">
                <a:latin typeface="Arial" panose="020B0604020202020204" pitchFamily="34" charset="0"/>
              </a:rPr>
              <a:t>Safeguarding Property</a:t>
            </a:r>
          </a:p>
          <a:p>
            <a:pPr>
              <a:lnSpc>
                <a:spcPct val="115000"/>
              </a:lnSpc>
              <a:spcBef>
                <a:spcPts val="0"/>
              </a:spcBef>
              <a:spcAft>
                <a:spcPts val="1000"/>
              </a:spcAft>
            </a:pPr>
            <a:r>
              <a:rPr lang="en-US" sz="2000" dirty="0">
                <a:latin typeface="Arial" panose="020B0604020202020204" pitchFamily="34" charset="0"/>
              </a:rPr>
              <a:t>Lawyers working remotely must exercise care to avoid the unauthorized practice of law by working remotely in a jurisdiction in which the lawyer is not licensed. </a:t>
            </a: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1578983707"/>
      </p:ext>
    </p:extLst>
  </p:cSld>
  <p:clrMapOvr>
    <a:masterClrMapping/>
  </p:clrMapOvr>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rPr>
              <a:t>GUIDANCE FROM PENNSYLVANIA BAR OPINION 2020-300</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lnSpc>
                <a:spcPct val="100000"/>
              </a:lnSpc>
              <a:spcBef>
                <a:spcPts val="0"/>
              </a:spcBef>
            </a:pPr>
            <a:r>
              <a:rPr lang="en-US" sz="2000" b="0" i="0" u="none" strike="noStrike" baseline="0" dirty="0">
                <a:latin typeface="Arial" panose="020B0604020202020204" pitchFamily="34" charset="0"/>
              </a:rPr>
              <a:t>All communications, including telephone calls, text messages, email, and video conferencing must be conducted in a manner that minimizes the risk of inadvertent disclosure of confidential information; [note that this does not say “eliminate” but “minimize”]. See ABA Formal Opinion 477 as well as Pennsylvania Bar Opinion. </a:t>
            </a:r>
          </a:p>
          <a:p>
            <a:pPr algn="just">
              <a:lnSpc>
                <a:spcPct val="100000"/>
              </a:lnSpc>
              <a:spcBef>
                <a:spcPts val="0"/>
              </a:spcBef>
            </a:pPr>
            <a:endParaRPr lang="en-US" sz="2000" b="0" i="0" u="none" strike="noStrike" baseline="0" dirty="0">
              <a:latin typeface="Arial" panose="020B0604020202020204" pitchFamily="34" charset="0"/>
            </a:endParaRPr>
          </a:p>
          <a:p>
            <a:pPr lvl="1" algn="just">
              <a:lnSpc>
                <a:spcPct val="100000"/>
              </a:lnSpc>
              <a:spcBef>
                <a:spcPts val="0"/>
              </a:spcBef>
            </a:pPr>
            <a:r>
              <a:rPr lang="en-US" sz="1600" dirty="0">
                <a:latin typeface="Arial" panose="020B0604020202020204" pitchFamily="34" charset="0"/>
              </a:rPr>
              <a:t>Unencrypted email may not always be sufficient. Assess the sensitivity of information. How should you send client financial statements? Client documents? </a:t>
            </a:r>
          </a:p>
          <a:p>
            <a:pPr lvl="1" algn="just">
              <a:lnSpc>
                <a:spcPct val="100000"/>
              </a:lnSpc>
              <a:spcBef>
                <a:spcPts val="0"/>
              </a:spcBef>
            </a:pPr>
            <a:endParaRPr lang="en-US" sz="1600" b="0" i="0" u="none" strike="noStrike" baseline="0" dirty="0">
              <a:latin typeface="Arial" panose="020B0604020202020204" pitchFamily="34" charset="0"/>
            </a:endParaRPr>
          </a:p>
          <a:p>
            <a:pPr lvl="1" algn="just">
              <a:lnSpc>
                <a:spcPct val="100000"/>
              </a:lnSpc>
              <a:spcBef>
                <a:spcPts val="0"/>
              </a:spcBef>
            </a:pPr>
            <a:r>
              <a:rPr lang="en-US" sz="1600" dirty="0">
                <a:latin typeface="Arial" panose="020B0604020202020204" pitchFamily="34" charset="0"/>
              </a:rPr>
              <a:t>Sensitivity of information must be assessed on a case by case basis. Err in favor of information being sensitive. </a:t>
            </a:r>
          </a:p>
          <a:p>
            <a:pPr lvl="1" algn="just">
              <a:lnSpc>
                <a:spcPct val="100000"/>
              </a:lnSpc>
              <a:spcBef>
                <a:spcPts val="0"/>
              </a:spcBef>
            </a:pPr>
            <a:endParaRPr lang="en-US" sz="1600" b="0" i="0" u="none" strike="noStrike" baseline="0" dirty="0">
              <a:latin typeface="Arial" panose="020B0604020202020204" pitchFamily="34" charset="0"/>
            </a:endParaRPr>
          </a:p>
          <a:p>
            <a:pPr lvl="1" algn="just">
              <a:lnSpc>
                <a:spcPct val="100000"/>
              </a:lnSpc>
              <a:spcBef>
                <a:spcPts val="0"/>
              </a:spcBef>
            </a:pPr>
            <a:r>
              <a:rPr lang="en-US" sz="1600" dirty="0">
                <a:latin typeface="Arial" panose="020B0604020202020204" pitchFamily="34" charset="0"/>
              </a:rPr>
              <a:t>If you are working at home, is it okay to have a telephone conference that can be overheard by your children?</a:t>
            </a:r>
            <a:endParaRPr lang="en-US" sz="1600" b="0" i="0" u="none" strike="noStrike" baseline="0" dirty="0">
              <a:latin typeface="Arial" panose="020B0604020202020204" pitchFamily="34" charset="0"/>
            </a:endParaRPr>
          </a:p>
          <a:p>
            <a:pPr algn="just">
              <a:lnSpc>
                <a:spcPct val="100000"/>
              </a:lnSpc>
              <a:spcBef>
                <a:spcPts val="0"/>
              </a:spcBef>
            </a:pPr>
            <a:endParaRPr lang="en-US" dirty="0">
              <a:solidFill>
                <a:srgbClr val="000000"/>
              </a:solidFill>
              <a:effectLst/>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 </a:t>
            </a:r>
          </a:p>
          <a:p>
            <a:r>
              <a:rPr lang="en-US" dirty="0"/>
              <a:t>402.504.1300</a:t>
            </a:r>
          </a:p>
          <a:p>
            <a:r>
              <a:rPr lang="en-US" dirty="0"/>
              <a:t>VWTlawyers.com</a:t>
            </a:r>
          </a:p>
        </p:txBody>
      </p:sp>
    </p:spTree>
    <p:extLst>
      <p:ext uri="{BB962C8B-B14F-4D97-AF65-F5344CB8AC3E}">
        <p14:creationId xmlns:p14="http://schemas.microsoft.com/office/powerpoint/2010/main" val="716734653"/>
      </p:ext>
    </p:extLst>
  </p:cSld>
  <p:clrMapOvr>
    <a:masterClrMapping/>
  </p:clrMapOvr>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rPr>
              <a:t>EMAIL GUIDANCE FROM PENNSYLVANIA BAR OPINION 2022-400</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lnSpc>
                <a:spcPct val="100000"/>
              </a:lnSpc>
              <a:spcBef>
                <a:spcPts val="0"/>
              </a:spcBef>
            </a:pPr>
            <a:r>
              <a:rPr lang="en-US" sz="2000" dirty="0">
                <a:latin typeface="Arial" panose="020B0604020202020204" pitchFamily="34" charset="0"/>
              </a:rPr>
              <a:t>A more recent Pennsylvania Bar Opinion specifically addresses the ethical obligations for lawyers using email and transmitting confidential information. The opinion categorizes the duties as being part of competence. </a:t>
            </a:r>
          </a:p>
          <a:p>
            <a:pPr lvl="1" algn="just">
              <a:lnSpc>
                <a:spcPct val="100000"/>
              </a:lnSpc>
              <a:spcBef>
                <a:spcPts val="0"/>
              </a:spcBef>
            </a:pPr>
            <a:endParaRPr lang="en-US" sz="1200" b="0" i="0" u="none" strike="noStrike" baseline="0" dirty="0">
              <a:latin typeface="Arial" panose="020B0604020202020204" pitchFamily="34" charset="0"/>
            </a:endParaRPr>
          </a:p>
          <a:p>
            <a:pPr lvl="1" algn="just">
              <a:lnSpc>
                <a:spcPct val="100000"/>
              </a:lnSpc>
              <a:spcBef>
                <a:spcPts val="0"/>
              </a:spcBef>
            </a:pPr>
            <a:r>
              <a:rPr lang="en-US" sz="1800" dirty="0">
                <a:latin typeface="Arial" panose="020B0604020202020204" pitchFamily="34" charset="0"/>
              </a:rPr>
              <a:t>Attorney must consider security risks of email. </a:t>
            </a:r>
          </a:p>
          <a:p>
            <a:pPr lvl="1" algn="just">
              <a:lnSpc>
                <a:spcPct val="100000"/>
              </a:lnSpc>
              <a:spcBef>
                <a:spcPts val="0"/>
              </a:spcBef>
            </a:pPr>
            <a:r>
              <a:rPr lang="en-US" sz="1800" b="0" i="0" u="none" strike="noStrike" baseline="0" dirty="0">
                <a:latin typeface="Arial" panose="020B0604020202020204" pitchFamily="34" charset="0"/>
              </a:rPr>
              <a:t>Attorney </a:t>
            </a:r>
            <a:r>
              <a:rPr lang="en-US" sz="1800" b="1" i="0" u="sng" strike="noStrike" baseline="0" dirty="0">
                <a:latin typeface="Arial" panose="020B0604020202020204" pitchFamily="34" charset="0"/>
              </a:rPr>
              <a:t>may conclude </a:t>
            </a:r>
            <a:r>
              <a:rPr lang="en-US" sz="1800" b="0" i="0" u="none" strike="noStrike" baseline="0" dirty="0">
                <a:latin typeface="Arial" panose="020B0604020202020204" pitchFamily="34" charset="0"/>
              </a:rPr>
              <a:t>competence re</a:t>
            </a:r>
            <a:r>
              <a:rPr lang="en-US" sz="1800" dirty="0">
                <a:latin typeface="Arial" panose="020B0604020202020204" pitchFamily="34" charset="0"/>
              </a:rPr>
              <a:t>quires use of encryption. </a:t>
            </a:r>
          </a:p>
          <a:p>
            <a:pPr lvl="1" algn="just">
              <a:lnSpc>
                <a:spcPct val="100000"/>
              </a:lnSpc>
              <a:spcBef>
                <a:spcPts val="0"/>
              </a:spcBef>
            </a:pPr>
            <a:r>
              <a:rPr lang="en-US" sz="1800" b="0" i="0" u="none" strike="noStrike" baseline="0" dirty="0">
                <a:latin typeface="Arial" panose="020B0604020202020204" pitchFamily="34" charset="0"/>
              </a:rPr>
              <a:t>Attorney </a:t>
            </a:r>
            <a:r>
              <a:rPr lang="en-US" sz="1800" b="1" i="0" u="sng" strike="noStrike" baseline="0" dirty="0">
                <a:latin typeface="Arial" panose="020B0604020202020204" pitchFamily="34" charset="0"/>
              </a:rPr>
              <a:t>must recognize </a:t>
            </a:r>
            <a:r>
              <a:rPr lang="en-US" sz="1800" i="0" strike="noStrike" baseline="0" dirty="0">
                <a:latin typeface="Arial" panose="020B0604020202020204" pitchFamily="34" charset="0"/>
              </a:rPr>
              <a:t>certain information should never be sent by email. </a:t>
            </a:r>
          </a:p>
          <a:p>
            <a:pPr lvl="1" algn="just">
              <a:lnSpc>
                <a:spcPct val="100000"/>
              </a:lnSpc>
              <a:spcBef>
                <a:spcPts val="0"/>
              </a:spcBef>
            </a:pPr>
            <a:r>
              <a:rPr lang="en-US" sz="1800" i="0" strike="noStrike" baseline="0" dirty="0">
                <a:latin typeface="Arial" panose="020B0604020202020204" pitchFamily="34" charset="0"/>
              </a:rPr>
              <a:t>Attorney must advise client of risks when transmitting highly sensitive materials. </a:t>
            </a:r>
          </a:p>
          <a:p>
            <a:pPr lvl="1" algn="just">
              <a:lnSpc>
                <a:spcPct val="100000"/>
              </a:lnSpc>
              <a:spcBef>
                <a:spcPts val="0"/>
              </a:spcBef>
            </a:pPr>
            <a:r>
              <a:rPr lang="en-US" sz="1800" dirty="0">
                <a:latin typeface="Arial" panose="020B0604020202020204" pitchFamily="34" charset="0"/>
              </a:rPr>
              <a:t>Attorney must discuss any limitations client may desire regarding use of email. </a:t>
            </a:r>
          </a:p>
          <a:p>
            <a:pPr marL="457200" lvl="1" indent="0" algn="just">
              <a:lnSpc>
                <a:spcPct val="100000"/>
              </a:lnSpc>
              <a:spcBef>
                <a:spcPts val="0"/>
              </a:spcBef>
              <a:buNone/>
            </a:pPr>
            <a:endParaRPr lang="en-US" sz="1800" i="0" strike="noStrike" baseline="0" dirty="0">
              <a:latin typeface="Arial" panose="020B0604020202020204" pitchFamily="34" charset="0"/>
            </a:endParaRPr>
          </a:p>
          <a:p>
            <a:pPr algn="just">
              <a:lnSpc>
                <a:spcPct val="100000"/>
              </a:lnSpc>
              <a:spcBef>
                <a:spcPts val="0"/>
              </a:spcBef>
            </a:pPr>
            <a:r>
              <a:rPr lang="en-US" sz="2000" dirty="0">
                <a:solidFill>
                  <a:srgbClr val="000000"/>
                </a:solidFill>
                <a:effectLst/>
                <a:latin typeface="Arial" panose="020B0604020202020204" pitchFamily="34" charset="0"/>
              </a:rPr>
              <a:t>Pennsylvania Bar Opinion 2011-200 – “Ethical Obligations for Attorneys Using Cloud Computing/Software as a Service While Fulfilling the Duties of Confidentiality and Preservation of Clien</a:t>
            </a:r>
            <a:r>
              <a:rPr lang="en-US" sz="2000" dirty="0">
                <a:solidFill>
                  <a:srgbClr val="000000"/>
                </a:solidFill>
                <a:latin typeface="Arial" panose="020B0604020202020204" pitchFamily="34" charset="0"/>
              </a:rPr>
              <a:t>t Property” provides background and basis for current opinion. </a:t>
            </a:r>
            <a:endParaRPr lang="en-US" sz="2000" dirty="0">
              <a:solidFill>
                <a:srgbClr val="000000"/>
              </a:solidFill>
              <a:effectLst/>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 </a:t>
            </a:r>
          </a:p>
          <a:p>
            <a:r>
              <a:rPr lang="en-US" dirty="0"/>
              <a:t>402.504.1300</a:t>
            </a:r>
          </a:p>
          <a:p>
            <a:r>
              <a:rPr lang="en-US" dirty="0"/>
              <a:t>VWTlawyers.com</a:t>
            </a:r>
          </a:p>
        </p:txBody>
      </p:sp>
    </p:spTree>
    <p:extLst>
      <p:ext uri="{BB962C8B-B14F-4D97-AF65-F5344CB8AC3E}">
        <p14:creationId xmlns:p14="http://schemas.microsoft.com/office/powerpoint/2010/main" val="2425400103"/>
      </p:ext>
    </p:extLst>
  </p:cSld>
  <p:clrMapOvr>
    <a:masterClrMapping/>
  </p:clrMapOvr>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effectLst/>
                <a:latin typeface="Arial" panose="020B0604020202020204" pitchFamily="34" charset="0"/>
                <a:ea typeface="Calibri" panose="020F0502020204030204" pitchFamily="34" charset="0"/>
              </a:rPr>
              <a:t>MORE </a:t>
            </a:r>
            <a:r>
              <a:rPr lang="en-US" sz="3600" dirty="0">
                <a:solidFill>
                  <a:srgbClr val="000000"/>
                </a:solidFill>
                <a:latin typeface="Arial" panose="020B0604020202020204" pitchFamily="34" charset="0"/>
                <a:ea typeface="Calibri" panose="020F0502020204030204" pitchFamily="34" charset="0"/>
              </a:rPr>
              <a:t>FROM THE PENNSYLVANIA BAR OPINIONS</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rmAutofit/>
          </a:bodyPr>
          <a:lstStyle/>
          <a:p>
            <a:pPr algn="just">
              <a:lnSpc>
                <a:spcPct val="100000"/>
              </a:lnSpc>
              <a:spcBef>
                <a:spcPts val="0"/>
              </a:spcBef>
            </a:pPr>
            <a:r>
              <a:rPr lang="en-US" sz="2400" dirty="0">
                <a:solidFill>
                  <a:srgbClr val="000000"/>
                </a:solidFill>
                <a:latin typeface="Arial" panose="020B0604020202020204" pitchFamily="34" charset="0"/>
              </a:rPr>
              <a:t>Information transmitted through the internet must be done in a manner that ensures the confidentiality of client communications and other sensitive data. </a:t>
            </a:r>
          </a:p>
          <a:p>
            <a:pPr algn="just">
              <a:lnSpc>
                <a:spcPct val="100000"/>
              </a:lnSpc>
              <a:spcBef>
                <a:spcPts val="0"/>
              </a:spcBef>
            </a:pPr>
            <a:endParaRPr lang="en-US" sz="2400" dirty="0">
              <a:solidFill>
                <a:srgbClr val="000000"/>
              </a:solidFill>
              <a:latin typeface="Arial" panose="020B0604020202020204" pitchFamily="34" charset="0"/>
            </a:endParaRPr>
          </a:p>
          <a:p>
            <a:pPr algn="just">
              <a:lnSpc>
                <a:spcPct val="100000"/>
              </a:lnSpc>
              <a:spcBef>
                <a:spcPts val="0"/>
              </a:spcBef>
            </a:pPr>
            <a:r>
              <a:rPr lang="en-US" sz="2400" dirty="0">
                <a:solidFill>
                  <a:srgbClr val="000000"/>
                </a:solidFill>
                <a:latin typeface="Arial" panose="020B0604020202020204" pitchFamily="34" charset="0"/>
              </a:rPr>
              <a:t>Model Rule 1.6 provides that a lawyer shall maintain confidentiality of information. “A lawyer shall make reasonable efforts to prevent the inadvertent or unauthorized disclosure of … information relating to representation of a client.”</a:t>
            </a:r>
          </a:p>
          <a:p>
            <a:pPr algn="just">
              <a:lnSpc>
                <a:spcPct val="100000"/>
              </a:lnSpc>
              <a:spcBef>
                <a:spcPts val="0"/>
              </a:spcBef>
            </a:pPr>
            <a:endParaRPr lang="en-US" sz="2400" dirty="0">
              <a:solidFill>
                <a:srgbClr val="000000"/>
              </a:solidFill>
              <a:latin typeface="Arial" panose="020B0604020202020204" pitchFamily="34" charset="0"/>
            </a:endParaRPr>
          </a:p>
          <a:p>
            <a:pPr algn="just">
              <a:lnSpc>
                <a:spcPct val="100000"/>
              </a:lnSpc>
              <a:spcBef>
                <a:spcPts val="0"/>
              </a:spcBef>
            </a:pPr>
            <a:r>
              <a:rPr lang="en-US" dirty="0">
                <a:solidFill>
                  <a:srgbClr val="000000"/>
                </a:solidFill>
                <a:latin typeface="Arial" panose="020B0604020202020204" pitchFamily="34" charset="0"/>
              </a:rPr>
              <a:t>Shadow can become a challenge with remote work. </a:t>
            </a:r>
          </a:p>
          <a:p>
            <a:pPr algn="just">
              <a:lnSpc>
                <a:spcPct val="100000"/>
              </a:lnSpc>
              <a:spcBef>
                <a:spcPts val="0"/>
              </a:spcBef>
            </a:pPr>
            <a:endParaRPr lang="en-US" dirty="0">
              <a:solidFill>
                <a:srgbClr val="000000"/>
              </a:solidFill>
              <a:latin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Vandenack Weaver LLC </a:t>
            </a:r>
          </a:p>
          <a:p>
            <a:r>
              <a:rPr lang="en-US" dirty="0"/>
              <a:t>402.504.1300</a:t>
            </a:r>
          </a:p>
          <a:p>
            <a:r>
              <a:rPr lang="en-US" dirty="0"/>
              <a:t>VWTlawyers.com</a:t>
            </a:r>
          </a:p>
        </p:txBody>
      </p:sp>
    </p:spTree>
    <p:extLst>
      <p:ext uri="{BB962C8B-B14F-4D97-AF65-F5344CB8AC3E}">
        <p14:creationId xmlns:p14="http://schemas.microsoft.com/office/powerpoint/2010/main" val="4253078265"/>
      </p:ext>
    </p:extLst>
  </p:cSld>
  <p:clrMapOvr>
    <a:masterClrMapping/>
  </p:clrMapOvr>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rPr>
              <a:t>AVOIDING THE UNAUTHORIZED PRACTICE OF LAW</a:t>
            </a:r>
            <a:endParaRPr lang="en-US" sz="3600" dirty="0"/>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838200" y="1825625"/>
            <a:ext cx="10469880" cy="3930783"/>
          </a:xfrm>
        </p:spPr>
        <p:txBody>
          <a:bodyPr>
            <a:noAutofit/>
          </a:bodyPr>
          <a:lstStyle/>
          <a:p>
            <a:pPr>
              <a:lnSpc>
                <a:spcPct val="115000"/>
              </a:lnSpc>
              <a:spcBef>
                <a:spcPts val="0"/>
              </a:spcBef>
              <a:spcAft>
                <a:spcPts val="1000"/>
              </a:spcAft>
            </a:pPr>
            <a:r>
              <a:rPr lang="en-US" sz="2000" dirty="0">
                <a:latin typeface="Arial" panose="020B0604020202020204" pitchFamily="34" charset="0"/>
              </a:rPr>
              <a:t>ABA issued </a:t>
            </a:r>
            <a:r>
              <a:rPr lang="en-US" sz="2000" dirty="0">
                <a:effectLst/>
                <a:latin typeface="Arial" panose="020B0604020202020204" pitchFamily="34" charset="0"/>
                <a:ea typeface="Times New Roman" panose="02020603050405020304" pitchFamily="18" charset="0"/>
                <a:cs typeface="Arial" panose="020B0604020202020204" pitchFamily="34" charset="0"/>
              </a:rPr>
              <a:t>opinion that a lawyer may perform services for the jurisdiction in which the lawyer is licensed even if not physically in the jurisdiction </a:t>
            </a:r>
            <a:r>
              <a:rPr lang="en-US" sz="1800" dirty="0">
                <a:effectLst/>
                <a:latin typeface="Arial" panose="020B0604020202020204" pitchFamily="34" charset="0"/>
                <a:ea typeface="Times New Roman" panose="02020603050405020304" pitchFamily="18" charset="0"/>
                <a:cs typeface="Arial" panose="020B0604020202020204" pitchFamily="34" charset="0"/>
              </a:rPr>
              <a:t>in which the lawyer is licensed. </a:t>
            </a:r>
          </a:p>
          <a:p>
            <a:pPr>
              <a:lnSpc>
                <a:spcPct val="115000"/>
              </a:lnSpc>
              <a:spcBef>
                <a:spcPts val="0"/>
              </a:spcBef>
              <a:spcAft>
                <a:spcPts val="1000"/>
              </a:spcAft>
            </a:pPr>
            <a:r>
              <a:rPr lang="en-US" sz="1800" dirty="0">
                <a:latin typeface="Arial" panose="020B0604020202020204" pitchFamily="34" charset="0"/>
                <a:cs typeface="Arial" panose="020B0604020202020204" pitchFamily="34" charset="0"/>
              </a:rPr>
              <a:t>Keys are: </a:t>
            </a:r>
          </a:p>
          <a:p>
            <a:pPr marR="0" lvl="1" algn="just">
              <a:lnSpc>
                <a:spcPct val="115000"/>
              </a:lnSpc>
              <a:spcBef>
                <a:spcPts val="0"/>
              </a:spcBef>
              <a:spcAft>
                <a:spcPts val="1000"/>
              </a:spcAft>
              <a:buFont typeface="Courier New" panose="02070309020205020404" pitchFamily="49" charset="0"/>
              <a:buChar char="o"/>
            </a:pPr>
            <a:r>
              <a:rPr lang="en-US" sz="1800" dirty="0">
                <a:solidFill>
                  <a:srgbClr val="000000"/>
                </a:solidFill>
                <a:effectLst/>
                <a:latin typeface="Arial" panose="020B0604020202020204" pitchFamily="34" charset="0"/>
              </a:rPr>
              <a:t>A lawyer cannot establish an office or other systematic and continuous presence in the jurisdiction in which they are not licensed for the practice of law; or</a:t>
            </a:r>
          </a:p>
          <a:p>
            <a:pPr marR="0" lvl="1" algn="just">
              <a:lnSpc>
                <a:spcPct val="115000"/>
              </a:lnSpc>
              <a:spcBef>
                <a:spcPts val="0"/>
              </a:spcBef>
              <a:spcAft>
                <a:spcPts val="1000"/>
              </a:spcAft>
              <a:buFont typeface="Courier New" panose="02070309020205020404" pitchFamily="49" charset="0"/>
              <a:buChar char="o"/>
            </a:pPr>
            <a:r>
              <a:rPr lang="en-US" sz="1800" dirty="0">
                <a:solidFill>
                  <a:srgbClr val="000000"/>
                </a:solidFill>
                <a:effectLst/>
                <a:latin typeface="Arial" panose="020B0604020202020204" pitchFamily="34" charset="0"/>
              </a:rPr>
              <a:t>Hold out to the public or otherwise represent that the lawyer is admitted to practice law in the jurisdiction in which they are living but not licensed. </a:t>
            </a:r>
          </a:p>
          <a:p>
            <a:pPr algn="just">
              <a:lnSpc>
                <a:spcPct val="115000"/>
              </a:lnSpc>
              <a:spcBef>
                <a:spcPts val="0"/>
              </a:spcBef>
              <a:spcAft>
                <a:spcPts val="1000"/>
              </a:spcAft>
              <a:buFont typeface="Courier New" panose="02070309020205020404" pitchFamily="49" charset="0"/>
              <a:buChar char="o"/>
            </a:pPr>
            <a:r>
              <a:rPr lang="en-US" sz="2000" dirty="0">
                <a:solidFill>
                  <a:srgbClr val="000000"/>
                </a:solidFill>
                <a:latin typeface="Arial" panose="020B0604020202020204" pitchFamily="34" charset="0"/>
              </a:rPr>
              <a:t>States have taken varying approaches. </a:t>
            </a:r>
            <a:endParaRPr lang="en-US" sz="2000" dirty="0">
              <a:solidFill>
                <a:srgbClr val="000000"/>
              </a:solidFill>
              <a:effectLst/>
              <a:latin typeface="Arial" panose="020B0604020202020204" pitchFamily="34" charset="0"/>
            </a:endParaRPr>
          </a:p>
          <a:p>
            <a:pPr>
              <a:lnSpc>
                <a:spcPct val="115000"/>
              </a:lnSpc>
              <a:spcBef>
                <a:spcPts val="0"/>
              </a:spcBef>
              <a:spcAft>
                <a:spcPts val="1000"/>
              </a:spcAft>
            </a:pPr>
            <a:endParaRPr lang="en-US" sz="2000" dirty="0">
              <a:latin typeface="Arial" panose="020B0604020202020204" pitchFamily="34" charset="0"/>
              <a:cs typeface="Arial" panose="020B0604020202020204" pitchFamily="34"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dirty="0"/>
              <a:t>DUGGAN BERTSCH LLC</a:t>
            </a:r>
          </a:p>
          <a:p>
            <a:r>
              <a:rPr lang="en-US" dirty="0"/>
              <a:t>402.504.1300</a:t>
            </a:r>
          </a:p>
          <a:p>
            <a:r>
              <a:rPr lang="en-US" dirty="0"/>
              <a:t>VWTlawyers.com</a:t>
            </a:r>
          </a:p>
        </p:txBody>
      </p:sp>
    </p:spTree>
    <p:extLst>
      <p:ext uri="{BB962C8B-B14F-4D97-AF65-F5344CB8AC3E}">
        <p14:creationId xmlns:p14="http://schemas.microsoft.com/office/powerpoint/2010/main" val="469103875"/>
      </p:ext>
    </p:extLst>
  </p:cSld>
  <p:clrMapOvr>
    <a:masterClrMapping/>
  </p:clrMapOvr>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6358931-5682-435A-8CA9-E65877C45E8F}"/>
              </a:ext>
            </a:extLst>
          </p:cNvPr>
          <p:cNvSpPr>
            <a:spLocks noGrp="1"/>
          </p:cNvSpPr>
          <p:nvPr>
            <p:ph type="title"/>
          </p:nvPr>
        </p:nvSpPr>
        <p:spPr/>
        <p:txBody>
          <a:bodyPr>
            <a:normAutofit/>
          </a:bodyPr>
          <a:lstStyle/>
          <a:p>
            <a:pPr algn="ctr"/>
            <a:r>
              <a:rPr lang="en-US" sz="3600" dirty="0">
                <a:solidFill>
                  <a:srgbClr val="000000"/>
                </a:solidFill>
                <a:latin typeface="Arial" panose="020B0604020202020204" pitchFamily="34" charset="0"/>
              </a:rPr>
              <a:t>THANK YOU!</a:t>
            </a:r>
          </a:p>
        </p:txBody>
      </p:sp>
      <p:sp>
        <p:nvSpPr>
          <p:cNvPr id="3" name="Content Placeholder 2">
            <a:extLst>
              <a:ext uri="{FF2B5EF4-FFF2-40B4-BE49-F238E27FC236}">
                <a16:creationId xmlns:a16="http://schemas.microsoft.com/office/drawing/2014/main" id="{A357983D-AE9A-4093-8717-5A9D3D8BE4DB}"/>
              </a:ext>
            </a:extLst>
          </p:cNvPr>
          <p:cNvSpPr>
            <a:spLocks noGrp="1"/>
          </p:cNvSpPr>
          <p:nvPr>
            <p:ph idx="1"/>
          </p:nvPr>
        </p:nvSpPr>
        <p:spPr>
          <a:xfrm>
            <a:off x="1243012" y="1701801"/>
            <a:ext cx="10469880" cy="2698750"/>
          </a:xfrm>
        </p:spPr>
        <p:txBody>
          <a:bodyPr>
            <a:normAutofit/>
          </a:bodyPr>
          <a:lstStyle/>
          <a:p>
            <a:pPr marL="0" marR="0" indent="0">
              <a:lnSpc>
                <a:spcPct val="107000"/>
              </a:lnSpc>
              <a:spcBef>
                <a:spcPts val="0"/>
              </a:spcBef>
              <a:spcAft>
                <a:spcPts val="0"/>
              </a:spcAft>
              <a:buNone/>
            </a:pPr>
            <a:endParaRPr lang="en-US" sz="1600" dirty="0">
              <a:effectLst/>
              <a:latin typeface="Arial" panose="020B0604020202020204" pitchFamily="34" charset="0"/>
              <a:ea typeface="Calibri" panose="020F0502020204030204" pitchFamily="34" charset="0"/>
              <a:cs typeface="Arial" panose="020B0604020202020204" pitchFamily="34" charset="0"/>
            </a:endParaRPr>
          </a:p>
          <a:p>
            <a:pPr marL="342900" marR="0" lvl="0" indent="-342900">
              <a:lnSpc>
                <a:spcPct val="107000"/>
              </a:lnSpc>
              <a:spcBef>
                <a:spcPts val="0"/>
              </a:spcBef>
              <a:spcAft>
                <a:spcPts val="0"/>
              </a:spcAft>
              <a:buFont typeface="Symbol" panose="05050102010706020507" pitchFamily="18" charset="2"/>
              <a:buChar char=""/>
            </a:pPr>
            <a:r>
              <a:rPr lang="en-US" dirty="0">
                <a:latin typeface="Arial" panose="020B0604020202020204" pitchFamily="34" charset="0"/>
                <a:ea typeface="Calibri" panose="020F0502020204030204" pitchFamily="34" charset="0"/>
                <a:cs typeface="Times New Roman" panose="02020603050405020304" pitchFamily="18" charset="0"/>
              </a:rPr>
              <a:t>Contact Information:</a:t>
            </a:r>
          </a:p>
          <a:p>
            <a:pPr marL="800100" lvl="1" indent="-342900">
              <a:lnSpc>
                <a:spcPct val="107000"/>
              </a:lnSpc>
              <a:spcBef>
                <a:spcPts val="0"/>
              </a:spcBef>
              <a:buFont typeface="Symbol" panose="05050102010706020507" pitchFamily="18" charset="2"/>
              <a:buChar char=""/>
            </a:pPr>
            <a:r>
              <a:rPr lang="en-US" sz="2800" dirty="0">
                <a:latin typeface="Arial" panose="020B0604020202020204" pitchFamily="34" charset="0"/>
                <a:ea typeface="Calibri" panose="020F0502020204030204" pitchFamily="34" charset="0"/>
                <a:cs typeface="Times New Roman" panose="02020603050405020304" pitchFamily="18" charset="0"/>
                <a:hlinkClick r:id="rId2"/>
              </a:rPr>
              <a:t>mvandenack@dugganbertsh.com</a:t>
            </a: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sz="2800" dirty="0">
                <a:latin typeface="Arial" panose="020B0604020202020204" pitchFamily="34" charset="0"/>
                <a:ea typeface="Calibri" panose="020F0502020204030204" pitchFamily="34" charset="0"/>
                <a:cs typeface="Times New Roman" panose="02020603050405020304" pitchFamily="18" charset="0"/>
                <a:hlinkClick r:id="rId3"/>
              </a:rPr>
              <a:t>https://www.linkedin.com/in/mary-vandenack-508020a/</a:t>
            </a: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sz="2800" dirty="0">
                <a:latin typeface="Arial" panose="020B0604020202020204" pitchFamily="34" charset="0"/>
                <a:ea typeface="Calibri" panose="020F0502020204030204" pitchFamily="34" charset="0"/>
                <a:cs typeface="Times New Roman" panose="02020603050405020304" pitchFamily="18" charset="0"/>
              </a:rPr>
              <a:t>Twitter: </a:t>
            </a:r>
            <a:r>
              <a:rPr lang="en-US" sz="2800" dirty="0" err="1">
                <a:latin typeface="Arial" panose="020B0604020202020204" pitchFamily="34" charset="0"/>
                <a:ea typeface="Calibri" panose="020F0502020204030204" pitchFamily="34" charset="0"/>
                <a:cs typeface="Times New Roman" panose="02020603050405020304" pitchFamily="18" charset="0"/>
              </a:rPr>
              <a:t>mvandenack</a:t>
            </a: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r>
              <a:rPr lang="en-US" sz="2800" dirty="0">
                <a:latin typeface="Arial" panose="020B0604020202020204" pitchFamily="34" charset="0"/>
                <a:ea typeface="Calibri" panose="020F0502020204030204" pitchFamily="34" charset="0"/>
                <a:cs typeface="Times New Roman" panose="02020603050405020304" pitchFamily="18" charset="0"/>
              </a:rPr>
              <a:t>Instagram: </a:t>
            </a:r>
            <a:r>
              <a:rPr lang="en-US" sz="2800" dirty="0" err="1">
                <a:latin typeface="Arial" panose="020B0604020202020204" pitchFamily="34" charset="0"/>
                <a:ea typeface="Calibri" panose="020F0502020204030204" pitchFamily="34" charset="0"/>
                <a:cs typeface="Times New Roman" panose="02020603050405020304" pitchFamily="18" charset="0"/>
              </a:rPr>
              <a:t>mvandenack</a:t>
            </a: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endParaRPr lang="en-US" sz="2800" dirty="0">
              <a:latin typeface="Arial" panose="020B0604020202020204" pitchFamily="34" charset="0"/>
              <a:ea typeface="Calibri" panose="020F0502020204030204" pitchFamily="34" charset="0"/>
              <a:cs typeface="Times New Roman" panose="02020603050405020304" pitchFamily="18" charset="0"/>
            </a:endParaRPr>
          </a:p>
          <a:p>
            <a:pPr marL="800100" lvl="1" indent="-342900">
              <a:lnSpc>
                <a:spcPct val="107000"/>
              </a:lnSpc>
              <a:spcBef>
                <a:spcPts val="0"/>
              </a:spcBef>
              <a:buFont typeface="Symbol" panose="05050102010706020507" pitchFamily="18" charset="2"/>
              <a:buChar char=""/>
            </a:pPr>
            <a:endParaRPr lang="en-US" sz="2800" dirty="0">
              <a:effectLst/>
              <a:latin typeface="Calibri" panose="020F0502020204030204" pitchFamily="34" charset="0"/>
              <a:ea typeface="Calibri" panose="020F0502020204030204" pitchFamily="34" charset="0"/>
              <a:cs typeface="Times New Roman" panose="02020603050405020304" pitchFamily="18" charset="0"/>
            </a:endParaRPr>
          </a:p>
          <a:p>
            <a:pPr marL="342900" marR="0" lvl="0" indent="-342900">
              <a:lnSpc>
                <a:spcPct val="107000"/>
              </a:lnSpc>
              <a:spcBef>
                <a:spcPts val="0"/>
              </a:spcBef>
              <a:spcAft>
                <a:spcPts val="0"/>
              </a:spcAft>
              <a:buFont typeface="Symbol" panose="05050102010706020507" pitchFamily="18" charset="2"/>
              <a:buChar char=""/>
            </a:pPr>
            <a:endParaRPr lang="en-US" sz="1800" dirty="0">
              <a:effectLst/>
              <a:latin typeface="Calibri" panose="020F0502020204030204" pitchFamily="34" charset="0"/>
              <a:ea typeface="Calibri" panose="020F0502020204030204" pitchFamily="34" charset="0"/>
              <a:cs typeface="Times New Roman" panose="02020603050405020304" pitchFamily="18" charset="0"/>
            </a:endParaRPr>
          </a:p>
        </p:txBody>
      </p:sp>
      <p:cxnSp>
        <p:nvCxnSpPr>
          <p:cNvPr id="4" name="Straight Connector 3">
            <a:extLst>
              <a:ext uri="{FF2B5EF4-FFF2-40B4-BE49-F238E27FC236}">
                <a16:creationId xmlns:a16="http://schemas.microsoft.com/office/drawing/2014/main" id="{3E17B94B-363D-4ED8-B017-2068AF3CF0EB}"/>
              </a:ext>
            </a:extLst>
          </p:cNvPr>
          <p:cNvCxnSpPr/>
          <p:nvPr/>
        </p:nvCxnSpPr>
        <p:spPr>
          <a:xfrm>
            <a:off x="883920" y="1690688"/>
            <a:ext cx="10424160" cy="0"/>
          </a:xfrm>
          <a:prstGeom prst="line">
            <a:avLst/>
          </a:prstGeom>
          <a:ln w="76200"/>
          <a:scene3d>
            <a:camera prst="orthographicFront"/>
            <a:lightRig rig="threePt" dir="t"/>
          </a:scene3d>
          <a:sp3d>
            <a:bevelT/>
          </a:sp3d>
        </p:spPr>
        <p:style>
          <a:lnRef idx="1">
            <a:schemeClr val="accent1"/>
          </a:lnRef>
          <a:fillRef idx="0">
            <a:schemeClr val="accent1"/>
          </a:fillRef>
          <a:effectRef idx="0">
            <a:schemeClr val="accent1"/>
          </a:effectRef>
          <a:fontRef idx="minor">
            <a:schemeClr val="tx1"/>
          </a:fontRef>
        </p:style>
      </p:cxnSp>
      <p:sp>
        <p:nvSpPr>
          <p:cNvPr id="5" name="Rectangle 4">
            <a:extLst>
              <a:ext uri="{FF2B5EF4-FFF2-40B4-BE49-F238E27FC236}">
                <a16:creationId xmlns:a16="http://schemas.microsoft.com/office/drawing/2014/main" id="{877122A4-F05C-4A41-BEE5-DC82C1CB1679}"/>
              </a:ext>
            </a:extLst>
          </p:cNvPr>
          <p:cNvSpPr/>
          <p:nvPr/>
        </p:nvSpPr>
        <p:spPr>
          <a:xfrm>
            <a:off x="1" y="5865223"/>
            <a:ext cx="12192000" cy="992777"/>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7" name="Rectangle 6">
            <a:extLst>
              <a:ext uri="{FF2B5EF4-FFF2-40B4-BE49-F238E27FC236}">
                <a16:creationId xmlns:a16="http://schemas.microsoft.com/office/drawing/2014/main" id="{E7867AE3-6441-44E5-9D6B-4456BCAD81FC}"/>
              </a:ext>
            </a:extLst>
          </p:cNvPr>
          <p:cNvSpPr/>
          <p:nvPr/>
        </p:nvSpPr>
        <p:spPr>
          <a:xfrm>
            <a:off x="-22860" y="5865222"/>
            <a:ext cx="12192000" cy="992777"/>
          </a:xfrm>
          <a:prstGeom prst="rect">
            <a:avLst/>
          </a:prstGeom>
          <a:solidFill>
            <a:schemeClr val="accent1">
              <a:lumMod val="75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t>DUGGAN BERTSCH </a:t>
            </a:r>
            <a:r>
              <a:rPr lang="en-US" dirty="0"/>
              <a:t>LLC</a:t>
            </a:r>
          </a:p>
          <a:p>
            <a:r>
              <a:rPr lang="en-US" dirty="0"/>
              <a:t>402.504.1300</a:t>
            </a:r>
          </a:p>
          <a:p>
            <a:r>
              <a:rPr lang="en-US" dirty="0"/>
              <a:t>VWTlawyers.com</a:t>
            </a:r>
          </a:p>
        </p:txBody>
      </p:sp>
      <p:pic>
        <p:nvPicPr>
          <p:cNvPr id="6" name="Picture 5">
            <a:extLst>
              <a:ext uri="{FF2B5EF4-FFF2-40B4-BE49-F238E27FC236}">
                <a16:creationId xmlns:a16="http://schemas.microsoft.com/office/drawing/2014/main" id="{BC15BBA8-96B0-F71C-183D-5FFBFE7D69C2}"/>
              </a:ext>
            </a:extLst>
          </p:cNvPr>
          <p:cNvPicPr>
            <a:picLocks noChangeAspect="1"/>
          </p:cNvPicPr>
          <p:nvPr/>
        </p:nvPicPr>
        <p:blipFill>
          <a:blip r:embed="rId4"/>
          <a:stretch>
            <a:fillRect/>
          </a:stretch>
        </p:blipFill>
        <p:spPr>
          <a:xfrm>
            <a:off x="1866900" y="4400552"/>
            <a:ext cx="5918200" cy="1304922"/>
          </a:xfrm>
          <a:prstGeom prst="rect">
            <a:avLst/>
          </a:prstGeom>
        </p:spPr>
      </p:pic>
    </p:spTree>
    <p:extLst>
      <p:ext uri="{BB962C8B-B14F-4D97-AF65-F5344CB8AC3E}">
        <p14:creationId xmlns:p14="http://schemas.microsoft.com/office/powerpoint/2010/main" val="42949041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2999</TotalTime>
  <Words>8941</Words>
  <Application>Microsoft Office PowerPoint</Application>
  <PresentationFormat>Widescreen</PresentationFormat>
  <Paragraphs>961</Paragraphs>
  <Slides>95</Slides>
  <Notes>0</Notes>
  <HiddenSlides>0</HiddenSlides>
  <MMClips>0</MMClips>
  <ScaleCrop>false</ScaleCrop>
  <HeadingPairs>
    <vt:vector size="6" baseType="variant">
      <vt:variant>
        <vt:lpstr>Fonts Used</vt:lpstr>
      </vt:variant>
      <vt:variant>
        <vt:i4>8</vt:i4>
      </vt:variant>
      <vt:variant>
        <vt:lpstr>Theme</vt:lpstr>
      </vt:variant>
      <vt:variant>
        <vt:i4>1</vt:i4>
      </vt:variant>
      <vt:variant>
        <vt:lpstr>Slide Titles</vt:lpstr>
      </vt:variant>
      <vt:variant>
        <vt:i4>95</vt:i4>
      </vt:variant>
    </vt:vector>
  </HeadingPairs>
  <TitlesOfParts>
    <vt:vector size="104" baseType="lpstr">
      <vt:lpstr>MS Gothic</vt:lpstr>
      <vt:lpstr>Arial</vt:lpstr>
      <vt:lpstr>Calibri</vt:lpstr>
      <vt:lpstr>Calibri Light</vt:lpstr>
      <vt:lpstr>Cambria</vt:lpstr>
      <vt:lpstr>Courier New</vt:lpstr>
      <vt:lpstr>Symbol</vt:lpstr>
      <vt:lpstr>Times New Roman</vt:lpstr>
      <vt:lpstr>Office Theme</vt:lpstr>
      <vt:lpstr>THE INTERSECTION OF ETHICS, TECHNOLOGY AND ESTATE PLANNING  By Mary E. Vandenack </vt:lpstr>
      <vt:lpstr>PRESENTER: MARY E. VANDENACK</vt:lpstr>
      <vt:lpstr>OBJECTIVES</vt:lpstr>
      <vt:lpstr>ETHICAL RULES APPLICABLE TO ESTATE PLANNERS</vt:lpstr>
      <vt:lpstr>ETHICAL ISSUES APPLICABLE TO ESTATE PLANNERS</vt:lpstr>
      <vt:lpstr>PARTICULAR ETHICAL RULES RELATED TO EVOLVING TECHNOLOGY</vt:lpstr>
      <vt:lpstr>THE DUTY OF COMPETENCE</vt:lpstr>
      <vt:lpstr>THE DUTY OF COMPETENCE</vt:lpstr>
      <vt:lpstr>COMPETENCE ALSO APPLIES TO TECHNOLOGY </vt:lpstr>
      <vt:lpstr>TECHNOLOGICAL COMPETENCE</vt:lpstr>
      <vt:lpstr>WHAT IS TECHNOLOGICAL COMPETENCE?</vt:lpstr>
      <vt:lpstr>COMPETENCE AND OTHER DUTIES</vt:lpstr>
      <vt:lpstr>CURRENT TECHNOLOGY CONCERNS FOR ESTATE PLANNERS</vt:lpstr>
      <vt:lpstr>THE INTERSECTIONS</vt:lpstr>
      <vt:lpstr>START WITH THE ENGAGEMENT LETTER</vt:lpstr>
      <vt:lpstr>THE ENGAGEMENT LETTER</vt:lpstr>
      <vt:lpstr>ARTIFICIAL INTELLIGENCE</vt:lpstr>
      <vt:lpstr>WHAT IS ARTIFICIAL INTELLIGENCE? </vt:lpstr>
      <vt:lpstr>BENEFITS OF ARTIFICIAL INTELLIGENCE</vt:lpstr>
      <vt:lpstr>ESTATE PLANNING USES OF ARTIFICIAL INTELLIGENCE </vt:lpstr>
      <vt:lpstr>AI TRANSORMATION OF LEGAL PROFESSION</vt:lpstr>
      <vt:lpstr>AI TRANSORMATION OF ESTATE PLANNING</vt:lpstr>
      <vt:lpstr>CHALLENGES OF  ARTIFICIAL INTELLIGENCE</vt:lpstr>
      <vt:lpstr>CASES RELATED TO ARTIFICIAL INTELLIGENCE</vt:lpstr>
      <vt:lpstr>STATE OPINIONS</vt:lpstr>
      <vt:lpstr>REDUCING AI HALLUCINATIONS</vt:lpstr>
      <vt:lpstr>ABA FORMAL OPINION 512 – ARTIFICAL INTELLIGENCE</vt:lpstr>
      <vt:lpstr>ABA FORMAL OPINION 512, July 29, 2024  - Competence with AI</vt:lpstr>
      <vt:lpstr>ABA FORMAL OPINION 512 (cont.) – Confidentiality and Protection of Data</vt:lpstr>
      <vt:lpstr>ABA FORMAL OPINION 512 - Informed Consent</vt:lpstr>
      <vt:lpstr>PENNSYLANIA JOINT OPINION ON ARTIFICIAL INTELLIGENCE</vt:lpstr>
      <vt:lpstr>ETHICAL ISSUES REGARDING THE USE OF ARTIFICIAL INTELLIGENCE, Joint Formal Opinion 2024-20</vt:lpstr>
      <vt:lpstr>ENSURING TRUTHFULNESS AND ACCURACY</vt:lpstr>
      <vt:lpstr>Joint Formal Opinion 2024-20 (cont.)</vt:lpstr>
      <vt:lpstr>Confidentiality and the Use of AI</vt:lpstr>
      <vt:lpstr>Joint Formal Opinion 2024-20 (cont. 2)</vt:lpstr>
      <vt:lpstr>Conflicts of Interest and AI</vt:lpstr>
      <vt:lpstr>Joint Formal Opinion 2024-20 (cont. 3)</vt:lpstr>
      <vt:lpstr>Communications and AI</vt:lpstr>
      <vt:lpstr>AI IN ESTATE PLANNING</vt:lpstr>
      <vt:lpstr>ISSUES WITH AN AI PROFESSIONAL WILL</vt:lpstr>
      <vt:lpstr>ETHICAL ISSUES WITH THE AI GENERATED WILL</vt:lpstr>
      <vt:lpstr>QUESTIONS TO ASK ABOUT AI TO DEVELOP COMPETENCE</vt:lpstr>
      <vt:lpstr>Billing When Using AI</vt:lpstr>
      <vt:lpstr>ABA MODEL RULE 5.1 – SUPERVISE LAWYERS</vt:lpstr>
      <vt:lpstr>ABA MODEL RULE 5.3 – SUPERVISE NON-LAWYERS</vt:lpstr>
      <vt:lpstr>ABA MODEL RULE 5.3 (cont.)</vt:lpstr>
      <vt:lpstr>Supervising Others Regarding AI</vt:lpstr>
      <vt:lpstr>Supervision and AI</vt:lpstr>
      <vt:lpstr>Unauthorized Practice and AI</vt:lpstr>
      <vt:lpstr>Avoiding Unauthorized Practice with AI</vt:lpstr>
      <vt:lpstr>CYBERSECURITY</vt:lpstr>
      <vt:lpstr>WHAT IS CYBERSECURITY? </vt:lpstr>
      <vt:lpstr>KEY COMPONENTS OF  CYBERSECURITY </vt:lpstr>
      <vt:lpstr>ETHICAL RULES APPLICABLE TO CYBERSECURITY</vt:lpstr>
      <vt:lpstr>DUTY TO COMMUNICATE – RULE 1.4</vt:lpstr>
      <vt:lpstr>DUTY OF CONFIDENTIALITY – RULE 1.6</vt:lpstr>
      <vt:lpstr>INFORMATION HELD BY ESTATE PLANNER</vt:lpstr>
      <vt:lpstr>CYBERSECURITY THREATS FOR ESTATE PLANNERS </vt:lpstr>
      <vt:lpstr>MGM HACKING VIA SOCIAL ENGINEERING</vt:lpstr>
      <vt:lpstr>OTHER RECENT HACKINGS</vt:lpstr>
      <vt:lpstr>LAW FIRM HACKINGS</vt:lpstr>
      <vt:lpstr>GUIDELINES ON CYBERSECURITY</vt:lpstr>
      <vt:lpstr>GENERAL PRINCIPLES</vt:lpstr>
      <vt:lpstr>LAW FIRM SECURITY PROCESSES</vt:lpstr>
      <vt:lpstr>LAW FIRM SECURITY PROCESSES –  SEE ABA Formal Op. 477R</vt:lpstr>
      <vt:lpstr>MORE FROM ABA Formal Op. 477R</vt:lpstr>
      <vt:lpstr>FTC RECOMMENDATIONS</vt:lpstr>
      <vt:lpstr>ADDITIONAL SECURITY MEASURES</vt:lpstr>
      <vt:lpstr>TAX RETURN IDENTITY THEFT</vt:lpstr>
      <vt:lpstr>FORMS OF CLIENT COMMUNICATIONS? </vt:lpstr>
      <vt:lpstr>ORGANIZATIONAL APPROACH</vt:lpstr>
      <vt:lpstr>ORGANIZATIONAL APPROACH (cont)</vt:lpstr>
      <vt:lpstr>RECOGNIZE AND REPORT PHISHING</vt:lpstr>
      <vt:lpstr>SOME PRACTICAL STRATEGIES</vt:lpstr>
      <vt:lpstr>BACK-UP DATA AND DEVICES</vt:lpstr>
      <vt:lpstr>UPDATE YOUR SOFTWARE</vt:lpstr>
      <vt:lpstr>TECH DEVICES CREATE RISKS</vt:lpstr>
      <vt:lpstr>REPORT DATA BREACHES</vt:lpstr>
      <vt:lpstr>ESTATE PLANNERS WHO PREPARE TAX RETURNS</vt:lpstr>
      <vt:lpstr>APPLICABLE LAWS AND PUBLICATIONS</vt:lpstr>
      <vt:lpstr>INTRODUCTION</vt:lpstr>
      <vt:lpstr>INTERNET SAFETY</vt:lpstr>
      <vt:lpstr>WRITTEN INFORMATION SECURITY PLAN REQUIREMENTS</vt:lpstr>
      <vt:lpstr>WHAT IS APPROPRIATE TO BE INCLUDED</vt:lpstr>
      <vt:lpstr>ADDRESSING THE WISP  WITH EMPLOYEES</vt:lpstr>
      <vt:lpstr>WISP AND THIRD-PARTY VENDORS</vt:lpstr>
      <vt:lpstr>WISP AND THIRD-PARTY VENDORS (cont) </vt:lpstr>
      <vt:lpstr>WORKING REMOTELY</vt:lpstr>
      <vt:lpstr>WHAT ETHICAL RULES ARE IMPLICATED BY REMOTE WORK</vt:lpstr>
      <vt:lpstr>GUIDANCE FROM PENNSYLVANIA BAR OPINION 2020-300</vt:lpstr>
      <vt:lpstr>EMAIL GUIDANCE FROM PENNSYLVANIA BAR OPINION 2022-400</vt:lpstr>
      <vt:lpstr>MORE FROM THE PENNSYLVANIA BAR OPINIONS</vt:lpstr>
      <vt:lpstr>AVOIDING THE UNAUTHORIZED PRACTICE OF LAW</vt:lpstr>
      <vt:lpstr>THANK YOU!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dc:title>
  <dc:creator>Lizzie West</dc:creator>
  <cp:lastModifiedBy>Mary Vandenack</cp:lastModifiedBy>
  <cp:revision>54</cp:revision>
  <dcterms:created xsi:type="dcterms:W3CDTF">2021-01-07T22:55:47Z</dcterms:created>
  <dcterms:modified xsi:type="dcterms:W3CDTF">2024-09-22T21:04:55Z</dcterms:modified>
</cp:coreProperties>
</file>